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34"/>
  </p:notesMasterIdLst>
  <p:handoutMasterIdLst>
    <p:handoutMasterId r:id="rId35"/>
  </p:handoutMasterIdLst>
  <p:sldIdLst>
    <p:sldId id="280" r:id="rId2"/>
    <p:sldId id="257" r:id="rId3"/>
    <p:sldId id="261" r:id="rId4"/>
    <p:sldId id="300" r:id="rId5"/>
    <p:sldId id="281" r:id="rId6"/>
    <p:sldId id="299" r:id="rId7"/>
    <p:sldId id="282" r:id="rId8"/>
    <p:sldId id="283" r:id="rId9"/>
    <p:sldId id="301" r:id="rId10"/>
    <p:sldId id="302" r:id="rId11"/>
    <p:sldId id="290" r:id="rId12"/>
    <p:sldId id="270" r:id="rId13"/>
    <p:sldId id="291" r:id="rId14"/>
    <p:sldId id="271" r:id="rId15"/>
    <p:sldId id="303" r:id="rId16"/>
    <p:sldId id="292" r:id="rId17"/>
    <p:sldId id="272" r:id="rId18"/>
    <p:sldId id="293" r:id="rId19"/>
    <p:sldId id="273" r:id="rId20"/>
    <p:sldId id="304" r:id="rId21"/>
    <p:sldId id="305" r:id="rId22"/>
    <p:sldId id="306" r:id="rId23"/>
    <p:sldId id="294" r:id="rId24"/>
    <p:sldId id="275" r:id="rId25"/>
    <p:sldId id="295" r:id="rId26"/>
    <p:sldId id="276" r:id="rId27"/>
    <p:sldId id="296" r:id="rId28"/>
    <p:sldId id="260" r:id="rId29"/>
    <p:sldId id="297" r:id="rId30"/>
    <p:sldId id="278" r:id="rId31"/>
    <p:sldId id="298"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3274E-F676-4ED1-A8AB-1C3D5B0DD555}" v="689" dt="2022-06-02T22:23:59.942"/>
    <p1510:client id="{3C07BE9C-290C-484F-B7C0-772573300082}" v="347" dt="2022-06-03T18:47:13.955"/>
    <p1510:client id="{3E84D7ED-BB89-41DC-9C6E-873ACEF238CA}" v="981" dt="2022-06-03T11:54:25.847"/>
    <p1510:client id="{57073C05-3386-41D6-9838-21EBEA71CB47}" v="134" dt="2022-06-03T12:18:34.561"/>
    <p1510:client id="{8BFF0BA5-176F-401C-A99B-DD4DBE89A402}" v="207" dt="2022-06-02T22:56:14.848"/>
    <p1510:client id="{94B0A55F-1B49-4475-8205-DC9AE588F47E}" v="15" dt="2022-06-03T21:31:47.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56040-AF98-4F2C-9909-9F2439F6F588}" type="doc">
      <dgm:prSet loTypeId="urn:microsoft.com/office/officeart/2018/2/layout/IconCircleList" loCatId="icon" qsTypeId="urn:microsoft.com/office/officeart/2005/8/quickstyle/simple4" qsCatId="simple" csTypeId="urn:microsoft.com/office/officeart/2005/8/colors/colorful1" csCatId="colorful" phldr="1"/>
      <dgm:spPr/>
    </dgm:pt>
    <dgm:pt modelId="{74020AF3-C700-4606-8917-C6A353D7963A}">
      <dgm:prSet phldrT="[Text]"/>
      <dgm:spPr/>
      <dgm:t>
        <a:bodyPr/>
        <a:lstStyle/>
        <a:p>
          <a:pPr>
            <a:lnSpc>
              <a:spcPct val="100000"/>
            </a:lnSpc>
          </a:pPr>
          <a:r>
            <a:rPr lang="en-US"/>
            <a:t>Step 1</a:t>
          </a:r>
          <a:r>
            <a:rPr lang="en-US">
              <a:latin typeface="Century Gothic" panose="020B0502020202020204"/>
            </a:rPr>
            <a:t> Business information</a:t>
          </a:r>
          <a:endParaRPr lang="en-US"/>
        </a:p>
      </dgm:t>
    </dgm:pt>
    <dgm:pt modelId="{87D99D21-0B4A-4259-89FB-0E5941CB535C}" type="parTrans" cxnId="{B0E2386F-A443-4201-8130-FB9CC25AA154}">
      <dgm:prSet/>
      <dgm:spPr/>
      <dgm:t>
        <a:bodyPr/>
        <a:lstStyle/>
        <a:p>
          <a:endParaRPr lang="en-US"/>
        </a:p>
      </dgm:t>
    </dgm:pt>
    <dgm:pt modelId="{6CFF1BD9-AE1F-4488-8B72-01186EADA6FF}" type="sibTrans" cxnId="{B0E2386F-A443-4201-8130-FB9CC25AA154}">
      <dgm:prSet/>
      <dgm:spPr/>
      <dgm:t>
        <a:bodyPr/>
        <a:lstStyle/>
        <a:p>
          <a:pPr>
            <a:lnSpc>
              <a:spcPct val="100000"/>
            </a:lnSpc>
          </a:pPr>
          <a:endParaRPr lang="en-US"/>
        </a:p>
      </dgm:t>
    </dgm:pt>
    <dgm:pt modelId="{12E26E22-71B0-4386-A84F-ABF2FF66A99F}">
      <dgm:prSet phldrT="[Text]"/>
      <dgm:spPr/>
      <dgm:t>
        <a:bodyPr/>
        <a:lstStyle/>
        <a:p>
          <a:pPr>
            <a:lnSpc>
              <a:spcPct val="100000"/>
            </a:lnSpc>
          </a:pPr>
          <a:r>
            <a:rPr lang="en-US"/>
            <a:t>Step 2 </a:t>
          </a:r>
          <a:r>
            <a:rPr lang="en-US">
              <a:latin typeface="Century Gothic" panose="020B0502020202020204"/>
            </a:rPr>
            <a:t>Problems &amp; their solutions </a:t>
          </a:r>
        </a:p>
      </dgm:t>
    </dgm:pt>
    <dgm:pt modelId="{3A6CB3CB-0F71-4CA8-93AA-0E3E3D59D313}" type="parTrans" cxnId="{937639B3-2352-48E4-A96B-F63DF2119D92}">
      <dgm:prSet/>
      <dgm:spPr/>
      <dgm:t>
        <a:bodyPr/>
        <a:lstStyle/>
        <a:p>
          <a:endParaRPr lang="en-US"/>
        </a:p>
      </dgm:t>
    </dgm:pt>
    <dgm:pt modelId="{E1826C46-15A2-4345-B986-53D05F21F155}" type="sibTrans" cxnId="{937639B3-2352-48E4-A96B-F63DF2119D92}">
      <dgm:prSet/>
      <dgm:spPr/>
      <dgm:t>
        <a:bodyPr/>
        <a:lstStyle/>
        <a:p>
          <a:pPr>
            <a:lnSpc>
              <a:spcPct val="100000"/>
            </a:lnSpc>
          </a:pPr>
          <a:endParaRPr lang="en-US"/>
        </a:p>
      </dgm:t>
    </dgm:pt>
    <dgm:pt modelId="{42147153-A6C2-4177-BA7D-2ACCC2C1B2F7}">
      <dgm:prSet phldrT="[Text]"/>
      <dgm:spPr/>
      <dgm:t>
        <a:bodyPr/>
        <a:lstStyle/>
        <a:p>
          <a:pPr>
            <a:lnSpc>
              <a:spcPct val="100000"/>
            </a:lnSpc>
          </a:pPr>
          <a:r>
            <a:rPr lang="en-US"/>
            <a:t>Step 4 queries</a:t>
          </a:r>
        </a:p>
      </dgm:t>
    </dgm:pt>
    <dgm:pt modelId="{C6F68745-4C20-4204-96A6-585691399C14}" type="parTrans" cxnId="{777DC3C6-D336-4C94-A624-E5582A07ECAA}">
      <dgm:prSet/>
      <dgm:spPr/>
      <dgm:t>
        <a:bodyPr/>
        <a:lstStyle/>
        <a:p>
          <a:endParaRPr lang="en-US"/>
        </a:p>
      </dgm:t>
    </dgm:pt>
    <dgm:pt modelId="{0C6B132F-0347-46BA-86A4-3FAFB6676411}" type="sibTrans" cxnId="{777DC3C6-D336-4C94-A624-E5582A07ECAA}">
      <dgm:prSet/>
      <dgm:spPr/>
      <dgm:t>
        <a:bodyPr/>
        <a:lstStyle/>
        <a:p>
          <a:endParaRPr lang="en-US"/>
        </a:p>
      </dgm:t>
    </dgm:pt>
    <dgm:pt modelId="{B59A8BDC-9196-4ECB-9C7C-DBB23BDCA5C1}">
      <dgm:prSet phldr="0"/>
      <dgm:spPr/>
      <dgm:t>
        <a:bodyPr/>
        <a:lstStyle/>
        <a:p>
          <a:pPr>
            <a:lnSpc>
              <a:spcPct val="100000"/>
            </a:lnSpc>
          </a:pPr>
          <a:r>
            <a:rPr lang="en-US">
              <a:latin typeface="Century Gothic" panose="020B0502020202020204"/>
            </a:rPr>
            <a:t>Step 3 </a:t>
          </a:r>
          <a:r>
            <a:rPr lang="en-US"/>
            <a:t>Charts and graphs</a:t>
          </a:r>
        </a:p>
      </dgm:t>
    </dgm:pt>
    <dgm:pt modelId="{C5408B90-935F-4057-9D5A-223D40F43D25}" type="parTrans" cxnId="{E730168F-7CD2-4D80-8776-9A2CC019FD17}">
      <dgm:prSet/>
      <dgm:spPr/>
    </dgm:pt>
    <dgm:pt modelId="{475D4885-D810-4909-AE0B-A273C35BAD73}" type="sibTrans" cxnId="{E730168F-7CD2-4D80-8776-9A2CC019FD17}">
      <dgm:prSet/>
      <dgm:spPr/>
      <dgm:t>
        <a:bodyPr/>
        <a:lstStyle/>
        <a:p>
          <a:pPr>
            <a:lnSpc>
              <a:spcPct val="100000"/>
            </a:lnSpc>
          </a:pPr>
          <a:endParaRPr lang="en-US"/>
        </a:p>
      </dgm:t>
    </dgm:pt>
    <dgm:pt modelId="{FA3FB8BC-E705-435B-9BEF-0D97BDD7103E}" type="pres">
      <dgm:prSet presAssocID="{44156040-AF98-4F2C-9909-9F2439F6F588}" presName="root" presStyleCnt="0">
        <dgm:presLayoutVars>
          <dgm:dir/>
          <dgm:resizeHandles val="exact"/>
        </dgm:presLayoutVars>
      </dgm:prSet>
      <dgm:spPr/>
    </dgm:pt>
    <dgm:pt modelId="{D7A3D905-DAFF-4301-ACD2-F7D26BC15358}" type="pres">
      <dgm:prSet presAssocID="{44156040-AF98-4F2C-9909-9F2439F6F588}" presName="container" presStyleCnt="0">
        <dgm:presLayoutVars>
          <dgm:dir/>
          <dgm:resizeHandles val="exact"/>
        </dgm:presLayoutVars>
      </dgm:prSet>
      <dgm:spPr/>
    </dgm:pt>
    <dgm:pt modelId="{7380935E-7CBC-4AB8-B666-315D1AA11F2D}" type="pres">
      <dgm:prSet presAssocID="{74020AF3-C700-4606-8917-C6A353D7963A}" presName="compNode" presStyleCnt="0"/>
      <dgm:spPr/>
    </dgm:pt>
    <dgm:pt modelId="{629842DB-6F0D-40B4-AA98-AFC77CC0DD9B}" type="pres">
      <dgm:prSet presAssocID="{74020AF3-C700-4606-8917-C6A353D7963A}" presName="iconBgRect" presStyleLbl="bgShp" presStyleIdx="0" presStyleCnt="4"/>
      <dgm:spPr/>
    </dgm:pt>
    <dgm:pt modelId="{E7E0FA86-1AC8-4941-A74F-6A57E317024A}" type="pres">
      <dgm:prSet presAssocID="{74020AF3-C700-4606-8917-C6A353D796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B5925CE9-8C9C-4C94-999A-FD9F628DEC25}" type="pres">
      <dgm:prSet presAssocID="{74020AF3-C700-4606-8917-C6A353D7963A}" presName="spaceRect" presStyleCnt="0"/>
      <dgm:spPr/>
    </dgm:pt>
    <dgm:pt modelId="{D7D006B4-0229-4FC6-B4EA-D7F5E8D68761}" type="pres">
      <dgm:prSet presAssocID="{74020AF3-C700-4606-8917-C6A353D7963A}" presName="textRect" presStyleLbl="revTx" presStyleIdx="0" presStyleCnt="4">
        <dgm:presLayoutVars>
          <dgm:chMax val="1"/>
          <dgm:chPref val="1"/>
        </dgm:presLayoutVars>
      </dgm:prSet>
      <dgm:spPr/>
    </dgm:pt>
    <dgm:pt modelId="{84CE4AE3-2F3E-414A-8AF2-B9B3FE12470E}" type="pres">
      <dgm:prSet presAssocID="{6CFF1BD9-AE1F-4488-8B72-01186EADA6FF}" presName="sibTrans" presStyleLbl="sibTrans2D1" presStyleIdx="0" presStyleCnt="0"/>
      <dgm:spPr/>
    </dgm:pt>
    <dgm:pt modelId="{6DBD9346-B6FA-4D07-8020-4802703D7A8F}" type="pres">
      <dgm:prSet presAssocID="{12E26E22-71B0-4386-A84F-ABF2FF66A99F}" presName="compNode" presStyleCnt="0"/>
      <dgm:spPr/>
    </dgm:pt>
    <dgm:pt modelId="{C383DB04-7801-4FAA-BDB2-4D3D7944BC59}" type="pres">
      <dgm:prSet presAssocID="{12E26E22-71B0-4386-A84F-ABF2FF66A99F}" presName="iconBgRect" presStyleLbl="bgShp" presStyleIdx="1" presStyleCnt="4"/>
      <dgm:spPr/>
    </dgm:pt>
    <dgm:pt modelId="{E03D505B-36FE-43AC-AF17-A9950AD8C512}" type="pres">
      <dgm:prSet presAssocID="{12E26E22-71B0-4386-A84F-ABF2FF66A9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otprint"/>
        </a:ext>
      </dgm:extLst>
    </dgm:pt>
    <dgm:pt modelId="{EE532B20-7EA2-4A97-9A26-C65838C00913}" type="pres">
      <dgm:prSet presAssocID="{12E26E22-71B0-4386-A84F-ABF2FF66A99F}" presName="spaceRect" presStyleCnt="0"/>
      <dgm:spPr/>
    </dgm:pt>
    <dgm:pt modelId="{81C70330-28F8-4E75-BD48-BB528E529357}" type="pres">
      <dgm:prSet presAssocID="{12E26E22-71B0-4386-A84F-ABF2FF66A99F}" presName="textRect" presStyleLbl="revTx" presStyleIdx="1" presStyleCnt="4">
        <dgm:presLayoutVars>
          <dgm:chMax val="1"/>
          <dgm:chPref val="1"/>
        </dgm:presLayoutVars>
      </dgm:prSet>
      <dgm:spPr/>
    </dgm:pt>
    <dgm:pt modelId="{060EB7EC-8D0A-40BD-B972-B4F1282FE542}" type="pres">
      <dgm:prSet presAssocID="{E1826C46-15A2-4345-B986-53D05F21F155}" presName="sibTrans" presStyleLbl="sibTrans2D1" presStyleIdx="0" presStyleCnt="0"/>
      <dgm:spPr/>
    </dgm:pt>
    <dgm:pt modelId="{80987B81-AD99-434F-9AA4-874AB327D641}" type="pres">
      <dgm:prSet presAssocID="{B59A8BDC-9196-4ECB-9C7C-DBB23BDCA5C1}" presName="compNode" presStyleCnt="0"/>
      <dgm:spPr/>
    </dgm:pt>
    <dgm:pt modelId="{68ED9B27-9934-48FD-BAFF-17C383A7573F}" type="pres">
      <dgm:prSet presAssocID="{B59A8BDC-9196-4ECB-9C7C-DBB23BDCA5C1}" presName="iconBgRect" presStyleLbl="bgShp" presStyleIdx="2" presStyleCnt="4"/>
      <dgm:spPr/>
    </dgm:pt>
    <dgm:pt modelId="{02DE4991-1D3A-43E9-8D60-E6A989A4F55D}" type="pres">
      <dgm:prSet presAssocID="{B59A8BDC-9196-4ECB-9C7C-DBB23BDCA5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lp"/>
        </a:ext>
      </dgm:extLst>
    </dgm:pt>
    <dgm:pt modelId="{6953C1F3-A765-4F0D-BD55-33EC4A01E609}" type="pres">
      <dgm:prSet presAssocID="{B59A8BDC-9196-4ECB-9C7C-DBB23BDCA5C1}" presName="spaceRect" presStyleCnt="0"/>
      <dgm:spPr/>
    </dgm:pt>
    <dgm:pt modelId="{869493B4-95E4-4ADD-9365-89AC4C53291B}" type="pres">
      <dgm:prSet presAssocID="{B59A8BDC-9196-4ECB-9C7C-DBB23BDCA5C1}" presName="textRect" presStyleLbl="revTx" presStyleIdx="2" presStyleCnt="4">
        <dgm:presLayoutVars>
          <dgm:chMax val="1"/>
          <dgm:chPref val="1"/>
        </dgm:presLayoutVars>
      </dgm:prSet>
      <dgm:spPr/>
    </dgm:pt>
    <dgm:pt modelId="{F2046031-7632-44B1-A6E9-579C40354939}" type="pres">
      <dgm:prSet presAssocID="{475D4885-D810-4909-AE0B-A273C35BAD73}" presName="sibTrans" presStyleLbl="sibTrans2D1" presStyleIdx="0" presStyleCnt="0"/>
      <dgm:spPr/>
    </dgm:pt>
    <dgm:pt modelId="{FA56DEE4-27BC-4CBB-9AFB-4DB247ECE1DE}" type="pres">
      <dgm:prSet presAssocID="{42147153-A6C2-4177-BA7D-2ACCC2C1B2F7}" presName="compNode" presStyleCnt="0"/>
      <dgm:spPr/>
    </dgm:pt>
    <dgm:pt modelId="{41FD992A-ED62-486C-927C-26A9C213869A}" type="pres">
      <dgm:prSet presAssocID="{42147153-A6C2-4177-BA7D-2ACCC2C1B2F7}" presName="iconBgRect" presStyleLbl="bgShp" presStyleIdx="3" presStyleCnt="4"/>
      <dgm:spPr/>
    </dgm:pt>
    <dgm:pt modelId="{5966B951-617D-4FFC-AB37-96FB2A3A77E0}" type="pres">
      <dgm:prSet presAssocID="{42147153-A6C2-4177-BA7D-2ACCC2C1B2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678AB35B-4BB2-42D2-A55A-BFAC41A69FB6}" type="pres">
      <dgm:prSet presAssocID="{42147153-A6C2-4177-BA7D-2ACCC2C1B2F7}" presName="spaceRect" presStyleCnt="0"/>
      <dgm:spPr/>
    </dgm:pt>
    <dgm:pt modelId="{677D348F-7150-4152-B1A0-815D9143E4BE}" type="pres">
      <dgm:prSet presAssocID="{42147153-A6C2-4177-BA7D-2ACCC2C1B2F7}" presName="textRect" presStyleLbl="revTx" presStyleIdx="3" presStyleCnt="4">
        <dgm:presLayoutVars>
          <dgm:chMax val="1"/>
          <dgm:chPref val="1"/>
        </dgm:presLayoutVars>
      </dgm:prSet>
      <dgm:spPr/>
    </dgm:pt>
  </dgm:ptLst>
  <dgm:cxnLst>
    <dgm:cxn modelId="{AD0F0C3A-4DC2-4EB4-AAF9-F65EBD31B1E1}" type="presOf" srcId="{12E26E22-71B0-4386-A84F-ABF2FF66A99F}" destId="{81C70330-28F8-4E75-BD48-BB528E529357}" srcOrd="0" destOrd="0" presId="urn:microsoft.com/office/officeart/2018/2/layout/IconCircleList"/>
    <dgm:cxn modelId="{B0E2386F-A443-4201-8130-FB9CC25AA154}" srcId="{44156040-AF98-4F2C-9909-9F2439F6F588}" destId="{74020AF3-C700-4606-8917-C6A353D7963A}" srcOrd="0" destOrd="0" parTransId="{87D99D21-0B4A-4259-89FB-0E5941CB535C}" sibTransId="{6CFF1BD9-AE1F-4488-8B72-01186EADA6FF}"/>
    <dgm:cxn modelId="{C3196A54-A02E-4711-819A-B011BFEC27DA}" type="presOf" srcId="{42147153-A6C2-4177-BA7D-2ACCC2C1B2F7}" destId="{677D348F-7150-4152-B1A0-815D9143E4BE}" srcOrd="0" destOrd="0" presId="urn:microsoft.com/office/officeart/2018/2/layout/IconCircleList"/>
    <dgm:cxn modelId="{CD90F18C-3BFE-4462-99A5-1E40B47F208B}" type="presOf" srcId="{B59A8BDC-9196-4ECB-9C7C-DBB23BDCA5C1}" destId="{869493B4-95E4-4ADD-9365-89AC4C53291B}" srcOrd="0" destOrd="0" presId="urn:microsoft.com/office/officeart/2018/2/layout/IconCircleList"/>
    <dgm:cxn modelId="{E730168F-7CD2-4D80-8776-9A2CC019FD17}" srcId="{44156040-AF98-4F2C-9909-9F2439F6F588}" destId="{B59A8BDC-9196-4ECB-9C7C-DBB23BDCA5C1}" srcOrd="2" destOrd="0" parTransId="{C5408B90-935F-4057-9D5A-223D40F43D25}" sibTransId="{475D4885-D810-4909-AE0B-A273C35BAD73}"/>
    <dgm:cxn modelId="{2055069B-1AA0-474F-B568-BCBD65961CC3}" type="presOf" srcId="{475D4885-D810-4909-AE0B-A273C35BAD73}" destId="{F2046031-7632-44B1-A6E9-579C40354939}" srcOrd="0" destOrd="0" presId="urn:microsoft.com/office/officeart/2018/2/layout/IconCircleList"/>
    <dgm:cxn modelId="{937639B3-2352-48E4-A96B-F63DF2119D92}" srcId="{44156040-AF98-4F2C-9909-9F2439F6F588}" destId="{12E26E22-71B0-4386-A84F-ABF2FF66A99F}" srcOrd="1" destOrd="0" parTransId="{3A6CB3CB-0F71-4CA8-93AA-0E3E3D59D313}" sibTransId="{E1826C46-15A2-4345-B986-53D05F21F155}"/>
    <dgm:cxn modelId="{39CD49C1-D450-4F3D-9F44-47BA8ED8DEB3}" type="presOf" srcId="{E1826C46-15A2-4345-B986-53D05F21F155}" destId="{060EB7EC-8D0A-40BD-B972-B4F1282FE542}" srcOrd="0" destOrd="0" presId="urn:microsoft.com/office/officeart/2018/2/layout/IconCircleList"/>
    <dgm:cxn modelId="{777DC3C6-D336-4C94-A624-E5582A07ECAA}" srcId="{44156040-AF98-4F2C-9909-9F2439F6F588}" destId="{42147153-A6C2-4177-BA7D-2ACCC2C1B2F7}" srcOrd="3" destOrd="0" parTransId="{C6F68745-4C20-4204-96A6-585691399C14}" sibTransId="{0C6B132F-0347-46BA-86A4-3FAFB6676411}"/>
    <dgm:cxn modelId="{ECC3E8CB-09C1-46B8-A691-580022AD8801}" type="presOf" srcId="{6CFF1BD9-AE1F-4488-8B72-01186EADA6FF}" destId="{84CE4AE3-2F3E-414A-8AF2-B9B3FE12470E}" srcOrd="0" destOrd="0" presId="urn:microsoft.com/office/officeart/2018/2/layout/IconCircleList"/>
    <dgm:cxn modelId="{D3E9AFE6-5F7B-407B-ADCC-71E39E8B69E4}" type="presOf" srcId="{74020AF3-C700-4606-8917-C6A353D7963A}" destId="{D7D006B4-0229-4FC6-B4EA-D7F5E8D68761}" srcOrd="0" destOrd="0" presId="urn:microsoft.com/office/officeart/2018/2/layout/IconCircleList"/>
    <dgm:cxn modelId="{4D785EF9-3A61-4708-B806-F8F9418ECE66}" type="presOf" srcId="{44156040-AF98-4F2C-9909-9F2439F6F588}" destId="{FA3FB8BC-E705-435B-9BEF-0D97BDD7103E}" srcOrd="0" destOrd="0" presId="urn:microsoft.com/office/officeart/2018/2/layout/IconCircleList"/>
    <dgm:cxn modelId="{B2ED7386-A1AC-4B2B-91D1-F54F384AA69E}" type="presParOf" srcId="{FA3FB8BC-E705-435B-9BEF-0D97BDD7103E}" destId="{D7A3D905-DAFF-4301-ACD2-F7D26BC15358}" srcOrd="0" destOrd="0" presId="urn:microsoft.com/office/officeart/2018/2/layout/IconCircleList"/>
    <dgm:cxn modelId="{51B98431-5789-4B14-94FC-90E469CA3DB1}" type="presParOf" srcId="{D7A3D905-DAFF-4301-ACD2-F7D26BC15358}" destId="{7380935E-7CBC-4AB8-B666-315D1AA11F2D}" srcOrd="0" destOrd="0" presId="urn:microsoft.com/office/officeart/2018/2/layout/IconCircleList"/>
    <dgm:cxn modelId="{62B14CE3-4807-4ABB-B151-0A00A3210739}" type="presParOf" srcId="{7380935E-7CBC-4AB8-B666-315D1AA11F2D}" destId="{629842DB-6F0D-40B4-AA98-AFC77CC0DD9B}" srcOrd="0" destOrd="0" presId="urn:microsoft.com/office/officeart/2018/2/layout/IconCircleList"/>
    <dgm:cxn modelId="{9BAF7A05-0DFF-4735-ADD9-659AC1D1FBF2}" type="presParOf" srcId="{7380935E-7CBC-4AB8-B666-315D1AA11F2D}" destId="{E7E0FA86-1AC8-4941-A74F-6A57E317024A}" srcOrd="1" destOrd="0" presId="urn:microsoft.com/office/officeart/2018/2/layout/IconCircleList"/>
    <dgm:cxn modelId="{11B58387-A461-4932-A895-5198C6AC671B}" type="presParOf" srcId="{7380935E-7CBC-4AB8-B666-315D1AA11F2D}" destId="{B5925CE9-8C9C-4C94-999A-FD9F628DEC25}" srcOrd="2" destOrd="0" presId="urn:microsoft.com/office/officeart/2018/2/layout/IconCircleList"/>
    <dgm:cxn modelId="{B1CEC285-0739-4C42-A31F-8BE6ADC5C130}" type="presParOf" srcId="{7380935E-7CBC-4AB8-B666-315D1AA11F2D}" destId="{D7D006B4-0229-4FC6-B4EA-D7F5E8D68761}" srcOrd="3" destOrd="0" presId="urn:microsoft.com/office/officeart/2018/2/layout/IconCircleList"/>
    <dgm:cxn modelId="{49200572-D6BC-4A36-85D6-F47179770990}" type="presParOf" srcId="{D7A3D905-DAFF-4301-ACD2-F7D26BC15358}" destId="{84CE4AE3-2F3E-414A-8AF2-B9B3FE12470E}" srcOrd="1" destOrd="0" presId="urn:microsoft.com/office/officeart/2018/2/layout/IconCircleList"/>
    <dgm:cxn modelId="{B4E16743-740E-494E-AF8C-3034ED5F2AC6}" type="presParOf" srcId="{D7A3D905-DAFF-4301-ACD2-F7D26BC15358}" destId="{6DBD9346-B6FA-4D07-8020-4802703D7A8F}" srcOrd="2" destOrd="0" presId="urn:microsoft.com/office/officeart/2018/2/layout/IconCircleList"/>
    <dgm:cxn modelId="{70754347-5B52-42E6-B771-FCC9889DED0F}" type="presParOf" srcId="{6DBD9346-B6FA-4D07-8020-4802703D7A8F}" destId="{C383DB04-7801-4FAA-BDB2-4D3D7944BC59}" srcOrd="0" destOrd="0" presId="urn:microsoft.com/office/officeart/2018/2/layout/IconCircleList"/>
    <dgm:cxn modelId="{3B071FA8-0B9C-4FE0-93A7-94A684016D52}" type="presParOf" srcId="{6DBD9346-B6FA-4D07-8020-4802703D7A8F}" destId="{E03D505B-36FE-43AC-AF17-A9950AD8C512}" srcOrd="1" destOrd="0" presId="urn:microsoft.com/office/officeart/2018/2/layout/IconCircleList"/>
    <dgm:cxn modelId="{097BCA9C-AF9D-4271-869C-2C6D70F162CE}" type="presParOf" srcId="{6DBD9346-B6FA-4D07-8020-4802703D7A8F}" destId="{EE532B20-7EA2-4A97-9A26-C65838C00913}" srcOrd="2" destOrd="0" presId="urn:microsoft.com/office/officeart/2018/2/layout/IconCircleList"/>
    <dgm:cxn modelId="{6C8AB3EE-80B5-4CB7-AE47-ACD1DD79BB01}" type="presParOf" srcId="{6DBD9346-B6FA-4D07-8020-4802703D7A8F}" destId="{81C70330-28F8-4E75-BD48-BB528E529357}" srcOrd="3" destOrd="0" presId="urn:microsoft.com/office/officeart/2018/2/layout/IconCircleList"/>
    <dgm:cxn modelId="{46152F34-623A-43B2-93B3-740B10716D94}" type="presParOf" srcId="{D7A3D905-DAFF-4301-ACD2-F7D26BC15358}" destId="{060EB7EC-8D0A-40BD-B972-B4F1282FE542}" srcOrd="3" destOrd="0" presId="urn:microsoft.com/office/officeart/2018/2/layout/IconCircleList"/>
    <dgm:cxn modelId="{5AB9B599-BBF0-48AA-B6F6-77667388D18A}" type="presParOf" srcId="{D7A3D905-DAFF-4301-ACD2-F7D26BC15358}" destId="{80987B81-AD99-434F-9AA4-874AB327D641}" srcOrd="4" destOrd="0" presId="urn:microsoft.com/office/officeart/2018/2/layout/IconCircleList"/>
    <dgm:cxn modelId="{51C88748-771B-450E-8B6A-9D1091F3D89A}" type="presParOf" srcId="{80987B81-AD99-434F-9AA4-874AB327D641}" destId="{68ED9B27-9934-48FD-BAFF-17C383A7573F}" srcOrd="0" destOrd="0" presId="urn:microsoft.com/office/officeart/2018/2/layout/IconCircleList"/>
    <dgm:cxn modelId="{A241E48F-17E0-4D96-9E00-6632768FB6F0}" type="presParOf" srcId="{80987B81-AD99-434F-9AA4-874AB327D641}" destId="{02DE4991-1D3A-43E9-8D60-E6A989A4F55D}" srcOrd="1" destOrd="0" presId="urn:microsoft.com/office/officeart/2018/2/layout/IconCircleList"/>
    <dgm:cxn modelId="{E55E792A-585F-4893-AB3C-CFB01D49B8C7}" type="presParOf" srcId="{80987B81-AD99-434F-9AA4-874AB327D641}" destId="{6953C1F3-A765-4F0D-BD55-33EC4A01E609}" srcOrd="2" destOrd="0" presId="urn:microsoft.com/office/officeart/2018/2/layout/IconCircleList"/>
    <dgm:cxn modelId="{47370C40-315D-475F-AB62-7CFF03AF311C}" type="presParOf" srcId="{80987B81-AD99-434F-9AA4-874AB327D641}" destId="{869493B4-95E4-4ADD-9365-89AC4C53291B}" srcOrd="3" destOrd="0" presId="urn:microsoft.com/office/officeart/2018/2/layout/IconCircleList"/>
    <dgm:cxn modelId="{8C60CAD1-59BE-4607-A143-CB47B8E84BD2}" type="presParOf" srcId="{D7A3D905-DAFF-4301-ACD2-F7D26BC15358}" destId="{F2046031-7632-44B1-A6E9-579C40354939}" srcOrd="5" destOrd="0" presId="urn:microsoft.com/office/officeart/2018/2/layout/IconCircleList"/>
    <dgm:cxn modelId="{A6D97521-7207-487F-BFF7-B2A66E542DDF}" type="presParOf" srcId="{D7A3D905-DAFF-4301-ACD2-F7D26BC15358}" destId="{FA56DEE4-27BC-4CBB-9AFB-4DB247ECE1DE}" srcOrd="6" destOrd="0" presId="urn:microsoft.com/office/officeart/2018/2/layout/IconCircleList"/>
    <dgm:cxn modelId="{18653803-7CBE-46DF-A52B-5219E0E623CB}" type="presParOf" srcId="{FA56DEE4-27BC-4CBB-9AFB-4DB247ECE1DE}" destId="{41FD992A-ED62-486C-927C-26A9C213869A}" srcOrd="0" destOrd="0" presId="urn:microsoft.com/office/officeart/2018/2/layout/IconCircleList"/>
    <dgm:cxn modelId="{13C21B31-DB93-40BB-99A0-743FF3E98B74}" type="presParOf" srcId="{FA56DEE4-27BC-4CBB-9AFB-4DB247ECE1DE}" destId="{5966B951-617D-4FFC-AB37-96FB2A3A77E0}" srcOrd="1" destOrd="0" presId="urn:microsoft.com/office/officeart/2018/2/layout/IconCircleList"/>
    <dgm:cxn modelId="{9DDA18A5-36D0-468A-B294-01A419DF6F87}" type="presParOf" srcId="{FA56DEE4-27BC-4CBB-9AFB-4DB247ECE1DE}" destId="{678AB35B-4BB2-42D2-A55A-BFAC41A69FB6}" srcOrd="2" destOrd="0" presId="urn:microsoft.com/office/officeart/2018/2/layout/IconCircleList"/>
    <dgm:cxn modelId="{3D50454D-E347-48E8-8D86-23F3AB87824E}" type="presParOf" srcId="{FA56DEE4-27BC-4CBB-9AFB-4DB247ECE1DE}" destId="{677D348F-7150-4152-B1A0-815D9143E4B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842DB-6F0D-40B4-AA98-AFC77CC0DD9B}">
      <dsp:nvSpPr>
        <dsp:cNvPr id="0" name=""/>
        <dsp:cNvSpPr/>
      </dsp:nvSpPr>
      <dsp:spPr>
        <a:xfrm>
          <a:off x="250358" y="919524"/>
          <a:ext cx="1355539" cy="1355539"/>
        </a:xfrm>
        <a:prstGeom prst="ellipse">
          <a:avLst/>
        </a:prstGeom>
        <a:solidFill>
          <a:schemeClr val="accent2">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E7E0FA86-1AC8-4941-A74F-6A57E317024A}">
      <dsp:nvSpPr>
        <dsp:cNvPr id="0" name=""/>
        <dsp:cNvSpPr/>
      </dsp:nvSpPr>
      <dsp:spPr>
        <a:xfrm>
          <a:off x="535022" y="1204188"/>
          <a:ext cx="786213" cy="786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7D006B4-0229-4FC6-B4EA-D7F5E8D68761}">
      <dsp:nvSpPr>
        <dsp:cNvPr id="0" name=""/>
        <dsp:cNvSpPr/>
      </dsp:nvSpPr>
      <dsp:spPr>
        <a:xfrm>
          <a:off x="1896371" y="919524"/>
          <a:ext cx="3195201" cy="135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Step 1</a:t>
          </a:r>
          <a:r>
            <a:rPr lang="en-US" sz="2400" kern="1200">
              <a:latin typeface="Century Gothic" panose="020B0502020202020204"/>
            </a:rPr>
            <a:t> Business information</a:t>
          </a:r>
          <a:endParaRPr lang="en-US" sz="2400" kern="1200"/>
        </a:p>
      </dsp:txBody>
      <dsp:txXfrm>
        <a:off x="1896371" y="919524"/>
        <a:ext cx="3195201" cy="1355539"/>
      </dsp:txXfrm>
    </dsp:sp>
    <dsp:sp modelId="{C383DB04-7801-4FAA-BDB2-4D3D7944BC59}">
      <dsp:nvSpPr>
        <dsp:cNvPr id="0" name=""/>
        <dsp:cNvSpPr/>
      </dsp:nvSpPr>
      <dsp:spPr>
        <a:xfrm>
          <a:off x="5648312" y="919524"/>
          <a:ext cx="1355539" cy="1355539"/>
        </a:xfrm>
        <a:prstGeom prst="ellipse">
          <a:avLst/>
        </a:prstGeom>
        <a:solidFill>
          <a:schemeClr val="accent2">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E03D505B-36FE-43AC-AF17-A9950AD8C512}">
      <dsp:nvSpPr>
        <dsp:cNvPr id="0" name=""/>
        <dsp:cNvSpPr/>
      </dsp:nvSpPr>
      <dsp:spPr>
        <a:xfrm>
          <a:off x="5932975" y="1204188"/>
          <a:ext cx="786213" cy="786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81C70330-28F8-4E75-BD48-BB528E529357}">
      <dsp:nvSpPr>
        <dsp:cNvPr id="0" name=""/>
        <dsp:cNvSpPr/>
      </dsp:nvSpPr>
      <dsp:spPr>
        <a:xfrm>
          <a:off x="7294325" y="919524"/>
          <a:ext cx="3195201" cy="135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Step 2 </a:t>
          </a:r>
          <a:r>
            <a:rPr lang="en-US" sz="2400" kern="1200">
              <a:latin typeface="Century Gothic" panose="020B0502020202020204"/>
            </a:rPr>
            <a:t>Problems &amp; their solutions </a:t>
          </a:r>
        </a:p>
      </dsp:txBody>
      <dsp:txXfrm>
        <a:off x="7294325" y="919524"/>
        <a:ext cx="3195201" cy="1355539"/>
      </dsp:txXfrm>
    </dsp:sp>
    <dsp:sp modelId="{68ED9B27-9934-48FD-BAFF-17C383A7573F}">
      <dsp:nvSpPr>
        <dsp:cNvPr id="0" name=""/>
        <dsp:cNvSpPr/>
      </dsp:nvSpPr>
      <dsp:spPr>
        <a:xfrm>
          <a:off x="250358" y="3207019"/>
          <a:ext cx="1355539" cy="1355539"/>
        </a:xfrm>
        <a:prstGeom prst="ellipse">
          <a:avLst/>
        </a:prstGeom>
        <a:solidFill>
          <a:schemeClr val="accent2">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02DE4991-1D3A-43E9-8D60-E6A989A4F55D}">
      <dsp:nvSpPr>
        <dsp:cNvPr id="0" name=""/>
        <dsp:cNvSpPr/>
      </dsp:nvSpPr>
      <dsp:spPr>
        <a:xfrm>
          <a:off x="535022" y="3491682"/>
          <a:ext cx="786213" cy="786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869493B4-95E4-4ADD-9365-89AC4C53291B}">
      <dsp:nvSpPr>
        <dsp:cNvPr id="0" name=""/>
        <dsp:cNvSpPr/>
      </dsp:nvSpPr>
      <dsp:spPr>
        <a:xfrm>
          <a:off x="1896371" y="3207019"/>
          <a:ext cx="3195201" cy="135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Century Gothic" panose="020B0502020202020204"/>
            </a:rPr>
            <a:t>Step 3 </a:t>
          </a:r>
          <a:r>
            <a:rPr lang="en-US" sz="2400" kern="1200"/>
            <a:t>Charts and graphs</a:t>
          </a:r>
        </a:p>
      </dsp:txBody>
      <dsp:txXfrm>
        <a:off x="1896371" y="3207019"/>
        <a:ext cx="3195201" cy="1355539"/>
      </dsp:txXfrm>
    </dsp:sp>
    <dsp:sp modelId="{41FD992A-ED62-486C-927C-26A9C213869A}">
      <dsp:nvSpPr>
        <dsp:cNvPr id="0" name=""/>
        <dsp:cNvSpPr/>
      </dsp:nvSpPr>
      <dsp:spPr>
        <a:xfrm>
          <a:off x="5648312" y="3207019"/>
          <a:ext cx="1355539" cy="1355539"/>
        </a:xfrm>
        <a:prstGeom prst="ellipse">
          <a:avLst/>
        </a:prstGeom>
        <a:solidFill>
          <a:schemeClr val="accent2">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5966B951-617D-4FFC-AB37-96FB2A3A77E0}">
      <dsp:nvSpPr>
        <dsp:cNvPr id="0" name=""/>
        <dsp:cNvSpPr/>
      </dsp:nvSpPr>
      <dsp:spPr>
        <a:xfrm>
          <a:off x="5932975" y="3491682"/>
          <a:ext cx="786213" cy="786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677D348F-7150-4152-B1A0-815D9143E4BE}">
      <dsp:nvSpPr>
        <dsp:cNvPr id="0" name=""/>
        <dsp:cNvSpPr/>
      </dsp:nvSpPr>
      <dsp:spPr>
        <a:xfrm>
          <a:off x="7294325" y="3207019"/>
          <a:ext cx="3195201" cy="135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Step 4 queries</a:t>
          </a:r>
        </a:p>
      </dsp:txBody>
      <dsp:txXfrm>
        <a:off x="7294325" y="3207019"/>
        <a:ext cx="3195201" cy="135553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6/3/2022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replace this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1B9A179D-2D27-49E2-B022-8EDDA2EFE682}" type="slidenum">
              <a:rPr lang="en-US" smtClean="0"/>
              <a:t>2</a:t>
            </a:fld>
            <a:endParaRPr lang="en-US"/>
          </a:p>
        </p:txBody>
      </p:sp>
    </p:spTree>
    <p:extLst>
      <p:ext uri="{BB962C8B-B14F-4D97-AF65-F5344CB8AC3E}">
        <p14:creationId xmlns:p14="http://schemas.microsoft.com/office/powerpoint/2010/main" val="380108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924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46401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6055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733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9884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323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5562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49444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2416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endParaRPr lang="en-US"/>
          </a:p>
        </p:txBody>
      </p:sp>
    </p:spTree>
    <p:extLst>
      <p:ext uri="{BB962C8B-B14F-4D97-AF65-F5344CB8AC3E}">
        <p14:creationId xmlns:p14="http://schemas.microsoft.com/office/powerpoint/2010/main" val="1890172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78074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4761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953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40393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861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1460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0167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146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6/3/2022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096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6/3/2022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687795561"/>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peoplematters.in/article/employee-engagement/here-is-how-technology-is-transforming-workplace-wellness-16635"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979" y="1472242"/>
            <a:ext cx="4716462" cy="1905000"/>
          </a:xfrm>
          <a:solidFill>
            <a:schemeClr val="bg2">
              <a:lumMod val="40000"/>
              <a:lumOff val="60000"/>
            </a:schemeClr>
          </a:solidFill>
        </p:spPr>
        <p:txBody>
          <a:bodyPr vert="horz" lIns="91440" tIns="45720" rIns="91440" bIns="45720" rtlCol="0" anchor="ctr">
            <a:normAutofit/>
          </a:bodyPr>
          <a:lstStyle/>
          <a:p>
            <a:pPr>
              <a:lnSpc>
                <a:spcPct val="90000"/>
              </a:lnSpc>
            </a:pPr>
            <a:r>
              <a:rPr lang="en-US" sz="2500"/>
              <a:t>   </a:t>
            </a:r>
            <a:r>
              <a:rPr lang="en-US" sz="2500">
                <a:solidFill>
                  <a:schemeClr val="bg1"/>
                </a:solidFill>
              </a:rPr>
              <a:t> CAPSTONE PROJECT 1</a:t>
            </a:r>
            <a:br>
              <a:rPr lang="en-US" sz="2500">
                <a:solidFill>
                  <a:schemeClr val="bg1"/>
                </a:solidFill>
              </a:rPr>
            </a:br>
            <a:br>
              <a:rPr lang="en-US" sz="2500">
                <a:solidFill>
                  <a:schemeClr val="bg1"/>
                </a:solidFill>
              </a:rPr>
            </a:br>
            <a:r>
              <a:rPr lang="en-US" sz="2500">
                <a:solidFill>
                  <a:schemeClr val="bg1"/>
                </a:solidFill>
              </a:rPr>
              <a:t>            COHORT 3 </a:t>
            </a:r>
            <a:br>
              <a:rPr lang="en-US" sz="2500">
                <a:solidFill>
                  <a:schemeClr val="bg1"/>
                </a:solidFill>
              </a:rPr>
            </a:br>
            <a:br>
              <a:rPr lang="en-US" sz="2500">
                <a:solidFill>
                  <a:schemeClr val="bg1"/>
                </a:solidFill>
              </a:rPr>
            </a:br>
            <a:r>
              <a:rPr lang="en-US" sz="2500">
                <a:solidFill>
                  <a:schemeClr val="bg1"/>
                </a:solidFill>
              </a:rPr>
              <a:t>             GROUP C </a:t>
            </a:r>
          </a:p>
        </p:txBody>
      </p:sp>
      <p:sp>
        <p:nvSpPr>
          <p:cNvPr id="4" name="Text Placeholder 3"/>
          <p:cNvSpPr>
            <a:spLocks noGrp="1"/>
          </p:cNvSpPr>
          <p:nvPr>
            <p:ph type="body" sz="half" idx="2"/>
          </p:nvPr>
        </p:nvSpPr>
        <p:spPr>
          <a:xfrm>
            <a:off x="738848" y="3759678"/>
            <a:ext cx="4716460" cy="2290314"/>
          </a:xfrm>
          <a:solidFill>
            <a:schemeClr val="bg1">
              <a:lumMod val="65000"/>
              <a:lumOff val="35000"/>
            </a:schemeClr>
          </a:solidFill>
        </p:spPr>
        <p:txBody>
          <a:bodyPr vert="horz" lIns="91440" tIns="45720" rIns="91440" bIns="45720" rtlCol="0" anchor="ctr">
            <a:normAutofit/>
          </a:bodyPr>
          <a:lstStyle/>
          <a:p>
            <a:pPr algn="ctr">
              <a:buFont typeface="Arial"/>
              <a:buChar char="•"/>
            </a:pPr>
            <a:r>
              <a:rPr lang="en-US" sz="2400" b="1"/>
              <a:t>RABIA AZAM</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algn="ctr">
              <a:buClr>
                <a:srgbClr val="FFFFFF"/>
              </a:buClr>
              <a:buFont typeface="Arial"/>
              <a:buChar char="•"/>
            </a:pPr>
            <a:r>
              <a:rPr lang="en-US" sz="2400" b="1"/>
              <a:t>MUHAMMAD ZAEEM</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algn="ctr">
              <a:buClr>
                <a:srgbClr val="FFFFFF"/>
              </a:buClr>
              <a:buFont typeface="Arial"/>
              <a:buChar char="•"/>
            </a:pPr>
            <a:r>
              <a:rPr lang="en-US" sz="2400" b="1"/>
              <a:t>MUHAMMED A</a:t>
            </a:r>
            <a:r>
              <a:rPr lang="en-US" sz="2000" b="1"/>
              <a:t>LI </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a:buClr>
                <a:prstClr val="white"/>
              </a:buClr>
              <a:buFont typeface="Arial"/>
              <a:buChar char="•"/>
            </a:pPr>
            <a:endParaRPr lang="en-US" sz="2000" b="1">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34" name="Rectangle 33">
            <a:extLst>
              <a:ext uri="{FF2B5EF4-FFF2-40B4-BE49-F238E27FC236}">
                <a16:creationId xmlns:a16="http://schemas.microsoft.com/office/drawing/2014/main" id="{2C8C8ED6-A932-44F5-83A5-5793DDA44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182811E-FB7E-4C44-8776-8FBD8D9AA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4658732-4596-4018-974F-676F1F6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9" descr="One glowing light up arrow among other down arrows on green pastel color background">
            <a:extLst>
              <a:ext uri="{FF2B5EF4-FFF2-40B4-BE49-F238E27FC236}">
                <a16:creationId xmlns:a16="http://schemas.microsoft.com/office/drawing/2014/main" id="{2E3C114C-77D4-1CCB-21C4-8A2B564CD21C}"/>
              </a:ext>
            </a:extLst>
          </p:cNvPr>
          <p:cNvPicPr>
            <a:picLocks noChangeAspect="1"/>
          </p:cNvPicPr>
          <p:nvPr/>
        </p:nvPicPr>
        <p:blipFill rotWithShape="1">
          <a:blip r:embed="rId3"/>
          <a:srcRect l="1925" r="20972" b="-1"/>
          <a:stretch/>
        </p:blipFill>
        <p:spPr>
          <a:xfrm>
            <a:off x="8314455" y="3100590"/>
            <a:ext cx="3716680" cy="3615331"/>
          </a:xfrm>
          <a:prstGeom prst="rect">
            <a:avLst/>
          </a:prstGeom>
        </p:spPr>
      </p:pic>
      <p:pic>
        <p:nvPicPr>
          <p:cNvPr id="28" name="Picture 28" descr="Magnifying glass showing decling performance">
            <a:extLst>
              <a:ext uri="{FF2B5EF4-FFF2-40B4-BE49-F238E27FC236}">
                <a16:creationId xmlns:a16="http://schemas.microsoft.com/office/drawing/2014/main" id="{43C105D6-9684-04C0-C817-2AFB2151772F}"/>
              </a:ext>
            </a:extLst>
          </p:cNvPr>
          <p:cNvPicPr>
            <a:picLocks noChangeAspect="1"/>
          </p:cNvPicPr>
          <p:nvPr/>
        </p:nvPicPr>
        <p:blipFill rotWithShape="1">
          <a:blip r:embed="rId4"/>
          <a:srcRect l="1207" r="31696" b="2"/>
          <a:stretch/>
        </p:blipFill>
        <p:spPr>
          <a:xfrm>
            <a:off x="6256867" y="160867"/>
            <a:ext cx="3767328" cy="3747805"/>
          </a:xfrm>
          <a:custGeom>
            <a:avLst/>
            <a:gdLst/>
            <a:ahLst/>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sp>
        <p:nvSpPr>
          <p:cNvPr id="26" name="TextBox 25">
            <a:extLst>
              <a:ext uri="{FF2B5EF4-FFF2-40B4-BE49-F238E27FC236}">
                <a16:creationId xmlns:a16="http://schemas.microsoft.com/office/drawing/2014/main" id="{EE889332-CE12-27BC-7BD4-C66C7C09AD18}"/>
              </a:ext>
            </a:extLst>
          </p:cNvPr>
          <p:cNvSpPr txBox="1"/>
          <p:nvPr/>
        </p:nvSpPr>
        <p:spPr>
          <a:xfrm>
            <a:off x="6823494" y="14751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4" descr="Text&#10;&#10;Description automatically generated">
            <a:extLst>
              <a:ext uri="{FF2B5EF4-FFF2-40B4-BE49-F238E27FC236}">
                <a16:creationId xmlns:a16="http://schemas.microsoft.com/office/drawing/2014/main" id="{E5DD92FD-2FEE-1CC9-B5D2-F0E8605FD3BC}"/>
              </a:ext>
            </a:extLst>
          </p:cNvPr>
          <p:cNvPicPr>
            <a:picLocks noChangeAspect="1"/>
          </p:cNvPicPr>
          <p:nvPr/>
        </p:nvPicPr>
        <p:blipFill>
          <a:blip r:embed="rId5"/>
          <a:stretch>
            <a:fillRect/>
          </a:stretch>
        </p:blipFill>
        <p:spPr>
          <a:xfrm>
            <a:off x="785004" y="245825"/>
            <a:ext cx="4641011" cy="946086"/>
          </a:xfrm>
          <a:prstGeom prst="rect">
            <a:avLst/>
          </a:prstGeom>
        </p:spPr>
      </p:pic>
    </p:spTree>
    <p:extLst>
      <p:ext uri="{BB962C8B-B14F-4D97-AF65-F5344CB8AC3E}">
        <p14:creationId xmlns:p14="http://schemas.microsoft.com/office/powerpoint/2010/main" val="2503091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C49C-4C82-1B0C-5A72-B369512C904B}"/>
              </a:ext>
            </a:extLst>
          </p:cNvPr>
          <p:cNvSpPr>
            <a:spLocks noGrp="1"/>
          </p:cNvSpPr>
          <p:nvPr>
            <p:ph type="title"/>
          </p:nvPr>
        </p:nvSpPr>
        <p:spPr>
          <a:xfrm>
            <a:off x="6289400" y="-166777"/>
            <a:ext cx="5689538" cy="6805868"/>
          </a:xfrm>
        </p:spPr>
        <p:txBody>
          <a:bodyPr vert="horz" lIns="91440" tIns="45720" rIns="91440" bIns="45720" rtlCol="0" anchor="b">
            <a:noAutofit/>
          </a:bodyPr>
          <a:lstStyle/>
          <a:p>
            <a:pPr algn="ctr">
              <a:lnSpc>
                <a:spcPct val="90000"/>
              </a:lnSpc>
            </a:pPr>
            <a:r>
              <a:rPr lang="en-US" sz="2400" b="1" u="sng" dirty="0">
                <a:solidFill>
                  <a:schemeClr val="accent4">
                    <a:lumMod val="75000"/>
                  </a:schemeClr>
                </a:solidFill>
                <a:effectLst>
                  <a:glow rad="38100">
                    <a:schemeClr val="bg1">
                      <a:lumMod val="65000"/>
                      <a:lumOff val="35000"/>
                      <a:alpha val="50000"/>
                    </a:schemeClr>
                  </a:glow>
                  <a:outerShdw blurRad="28575" dist="31750" dir="13200000" algn="tl" rotWithShape="0">
                    <a:srgbClr val="000000">
                      <a:alpha val="25000"/>
                    </a:srgbClr>
                  </a:outerShdw>
                </a:effectLst>
              </a:rPr>
              <a:t>Customer Retention:</a:t>
            </a:r>
            <a:br>
              <a:rPr lang="en-US" sz="2400" b="1" u="sng" dirty="0">
                <a:effectLst>
                  <a:glow rad="38100">
                    <a:prstClr val="black">
                      <a:lumMod val="65000"/>
                      <a:lumOff val="35000"/>
                      <a:alpha val="50000"/>
                    </a:prstClr>
                  </a:glow>
                  <a:outerShdw blurRad="28575" dist="31750" dir="13200000" algn="tl" rotWithShape="0">
                    <a:srgbClr val="000000">
                      <a:alpha val="25000"/>
                    </a:srgbClr>
                  </a:outerShdw>
                </a:effectLst>
              </a:rPr>
            </a:br>
            <a:b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t>Customer retention is </a:t>
            </a:r>
            <a:r>
              <a:rPr lang="en-US" sz="2400" b="1" dirty="0">
                <a:effectLst>
                  <a:glow rad="38100">
                    <a:schemeClr val="bg1">
                      <a:lumMod val="65000"/>
                      <a:lumOff val="35000"/>
                      <a:alpha val="50000"/>
                    </a:schemeClr>
                  </a:glow>
                  <a:outerShdw blurRad="28575" dist="31750" dir="13200000" algn="tl" rotWithShape="0">
                    <a:srgbClr val="000000">
                      <a:alpha val="25000"/>
                    </a:srgbClr>
                  </a:outerShdw>
                </a:effectLst>
              </a:rPr>
              <a:t>the practice of increasing a business's repeat customer rate and extracting additional value from those customers</a:t>
            </a:r>
            <a: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t>Customer retention is associated with a customer making repeat purchases, being satisfied with a company's services, and not defecting to that company's competitor</a:t>
            </a:r>
            <a:br>
              <a:rPr lang="en-US" sz="24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400" dirty="0">
              <a:effectLst>
                <a:glow rad="38100">
                  <a:prstClr val="black">
                    <a:lumMod val="65000"/>
                    <a:lumOff val="35000"/>
                    <a:alpha val="50000"/>
                  </a:prstClr>
                </a:glow>
                <a:outerShdw blurRad="28575" dist="31750" dir="13200000" algn="tl" rotWithShape="0">
                  <a:srgbClr val="000000">
                    <a:alpha val="25000"/>
                  </a:srgbClr>
                </a:outerShdw>
              </a:effectLst>
            </a:endParaRPr>
          </a:p>
        </p:txBody>
      </p:sp>
      <p:pic>
        <p:nvPicPr>
          <p:cNvPr id="4" name="Picture 4" descr="Shape, arrow&#10;&#10;Description automatically generated">
            <a:extLst>
              <a:ext uri="{FF2B5EF4-FFF2-40B4-BE49-F238E27FC236}">
                <a16:creationId xmlns:a16="http://schemas.microsoft.com/office/drawing/2014/main" id="{0EC55FD9-B3DF-A96C-56FE-3423D7FB3A2B}"/>
              </a:ext>
            </a:extLst>
          </p:cNvPr>
          <p:cNvPicPr>
            <a:picLocks noChangeAspect="1"/>
          </p:cNvPicPr>
          <p:nvPr/>
        </p:nvPicPr>
        <p:blipFill>
          <a:blip r:embed="rId3"/>
          <a:stretch>
            <a:fillRect/>
          </a:stretch>
        </p:blipFill>
        <p:spPr>
          <a:xfrm>
            <a:off x="633999" y="1472917"/>
            <a:ext cx="5462001" cy="39189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9010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F5E5-3D89-153C-75DB-C6B85B8191CD}"/>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800">
                <a:effectLst>
                  <a:glow rad="38100">
                    <a:schemeClr val="bg1">
                      <a:lumMod val="65000"/>
                      <a:lumOff val="35000"/>
                      <a:alpha val="50000"/>
                    </a:schemeClr>
                  </a:glow>
                  <a:outerShdw blurRad="28575" dist="31750" dir="13200000" algn="tl" rotWithShape="0">
                    <a:srgbClr val="000000">
                      <a:alpha val="25000"/>
                    </a:srgbClr>
                  </a:outerShdw>
                </a:effectLst>
              </a:rPr>
              <a:t>WHAT IS AN AVERAGE MONEY SPENT BY OUR CUSTOMERS ?</a:t>
            </a:r>
          </a:p>
        </p:txBody>
      </p:sp>
      <p:sp>
        <p:nvSpPr>
          <p:cNvPr id="3" name="Text Placeholder 2">
            <a:extLst>
              <a:ext uri="{FF2B5EF4-FFF2-40B4-BE49-F238E27FC236}">
                <a16:creationId xmlns:a16="http://schemas.microsoft.com/office/drawing/2014/main" id="{F37F2350-C87B-B612-4F78-A83FD6B67894}"/>
              </a:ext>
            </a:extLst>
          </p:cNvPr>
          <p:cNvSpPr>
            <a:spLocks noGrp="1"/>
          </p:cNvSpPr>
          <p:nvPr>
            <p:ph type="body" idx="1"/>
          </p:nvPr>
        </p:nvSpPr>
        <p:spPr>
          <a:xfrm>
            <a:off x="6735098" y="4365523"/>
            <a:ext cx="4798140" cy="1793053"/>
          </a:xfrm>
        </p:spPr>
        <p:txBody>
          <a:bodyPr vert="horz" lIns="91440" tIns="45720" rIns="91440" bIns="45720" rtlCol="0" anchor="t">
            <a:normAutofit/>
          </a:bodyPr>
          <a:lstStyle/>
          <a:p>
            <a:pPr algn="ctr"/>
            <a:endParaRPr lang="en-US" sz="2100"/>
          </a:p>
        </p:txBody>
      </p:sp>
      <p:graphicFrame>
        <p:nvGraphicFramePr>
          <p:cNvPr id="5" name="Table 4">
            <a:extLst>
              <a:ext uri="{FF2B5EF4-FFF2-40B4-BE49-F238E27FC236}">
                <a16:creationId xmlns:a16="http://schemas.microsoft.com/office/drawing/2014/main" id="{A8C28600-2DDA-5A1A-0D92-E8318F78816A}"/>
              </a:ext>
            </a:extLst>
          </p:cNvPr>
          <p:cNvGraphicFramePr>
            <a:graphicFrameLocks noGrp="1"/>
          </p:cNvGraphicFramePr>
          <p:nvPr>
            <p:extLst>
              <p:ext uri="{D42A27DB-BD31-4B8C-83A1-F6EECF244321}">
                <p14:modId xmlns:p14="http://schemas.microsoft.com/office/powerpoint/2010/main" val="938007563"/>
              </p:ext>
            </p:extLst>
          </p:nvPr>
        </p:nvGraphicFramePr>
        <p:xfrm>
          <a:off x="633999" y="708570"/>
          <a:ext cx="5462002" cy="5447684"/>
        </p:xfrm>
        <a:graphic>
          <a:graphicData uri="http://schemas.openxmlformats.org/drawingml/2006/table">
            <a:tbl>
              <a:tblPr firstRow="1" bandRow="1">
                <a:tableStyleId>{5C22544A-7EE6-4342-B048-85BDC9FD1C3A}</a:tableStyleId>
              </a:tblPr>
              <a:tblGrid>
                <a:gridCol w="2033690">
                  <a:extLst>
                    <a:ext uri="{9D8B030D-6E8A-4147-A177-3AD203B41FA5}">
                      <a16:colId xmlns:a16="http://schemas.microsoft.com/office/drawing/2014/main" val="3198088036"/>
                    </a:ext>
                  </a:extLst>
                </a:gridCol>
                <a:gridCol w="3428312">
                  <a:extLst>
                    <a:ext uri="{9D8B030D-6E8A-4147-A177-3AD203B41FA5}">
                      <a16:colId xmlns:a16="http://schemas.microsoft.com/office/drawing/2014/main" val="334149509"/>
                    </a:ext>
                  </a:extLst>
                </a:gridCol>
              </a:tblGrid>
              <a:tr h="984892">
                <a:tc>
                  <a:txBody>
                    <a:bodyPr/>
                    <a:lstStyle/>
                    <a:p>
                      <a:r>
                        <a:rPr lang="en-US" sz="3000">
                          <a:effectLst/>
                        </a:rPr>
                        <a:t>Custemer Name</a:t>
                      </a:r>
                    </a:p>
                  </a:txBody>
                  <a:tcPr marL="0" marR="0" marT="0" marB="0" anchor="ctr"/>
                </a:tc>
                <a:tc>
                  <a:txBody>
                    <a:bodyPr/>
                    <a:lstStyle/>
                    <a:p>
                      <a:r>
                        <a:rPr lang="en-US" sz="3000">
                          <a:effectLst/>
                        </a:rPr>
                        <a:t> Amount Used </a:t>
                      </a:r>
                    </a:p>
                  </a:txBody>
                  <a:tcPr marL="0" marR="0" marT="0" marB="0" anchor="ctr"/>
                </a:tc>
                <a:extLst>
                  <a:ext uri="{0D108BD9-81ED-4DB2-BD59-A6C34878D82A}">
                    <a16:rowId xmlns:a16="http://schemas.microsoft.com/office/drawing/2014/main" val="522928088"/>
                  </a:ext>
                </a:extLst>
              </a:tr>
              <a:tr h="523224">
                <a:tc>
                  <a:txBody>
                    <a:bodyPr/>
                    <a:lstStyle/>
                    <a:p>
                      <a:r>
                        <a:rPr lang="en-US" sz="3000">
                          <a:effectLst/>
                        </a:rPr>
                        <a:t>Horst Kloss</a:t>
                      </a:r>
                    </a:p>
                  </a:txBody>
                  <a:tcPr marL="0" marR="0" marT="0" marB="0" anchor="ctr"/>
                </a:tc>
                <a:tc>
                  <a:txBody>
                    <a:bodyPr/>
                    <a:lstStyle/>
                    <a:p>
                      <a:r>
                        <a:rPr lang="en-US" sz="3000">
                          <a:effectLst/>
                        </a:rPr>
                        <a:t> $            117,483 </a:t>
                      </a:r>
                    </a:p>
                  </a:txBody>
                  <a:tcPr marL="0" marR="0" marT="0" marB="0" anchor="ctr"/>
                </a:tc>
                <a:extLst>
                  <a:ext uri="{0D108BD9-81ED-4DB2-BD59-A6C34878D82A}">
                    <a16:rowId xmlns:a16="http://schemas.microsoft.com/office/drawing/2014/main" val="2195560100"/>
                  </a:ext>
                </a:extLst>
              </a:tr>
              <a:tr h="984892">
                <a:tc>
                  <a:txBody>
                    <a:bodyPr/>
                    <a:lstStyle/>
                    <a:p>
                      <a:r>
                        <a:rPr lang="en-US" sz="3000">
                          <a:effectLst/>
                        </a:rPr>
                        <a:t>Jose Pavarotti</a:t>
                      </a:r>
                    </a:p>
                  </a:txBody>
                  <a:tcPr marL="0" marR="0" marT="0" marB="0" anchor="ctr"/>
                </a:tc>
                <a:tc>
                  <a:txBody>
                    <a:bodyPr/>
                    <a:lstStyle/>
                    <a:p>
                      <a:r>
                        <a:rPr lang="en-US" sz="3000">
                          <a:effectLst/>
                        </a:rPr>
                        <a:t> $            115,673 </a:t>
                      </a:r>
                    </a:p>
                  </a:txBody>
                  <a:tcPr marL="0" marR="0" marT="0" marB="0" anchor="ctr"/>
                </a:tc>
                <a:extLst>
                  <a:ext uri="{0D108BD9-81ED-4DB2-BD59-A6C34878D82A}">
                    <a16:rowId xmlns:a16="http://schemas.microsoft.com/office/drawing/2014/main" val="646666540"/>
                  </a:ext>
                </a:extLst>
              </a:tr>
              <a:tr h="984892">
                <a:tc>
                  <a:txBody>
                    <a:bodyPr/>
                    <a:lstStyle/>
                    <a:p>
                      <a:r>
                        <a:rPr lang="en-US" sz="3000">
                          <a:effectLst/>
                        </a:rPr>
                        <a:t>Roland Mendel</a:t>
                      </a:r>
                    </a:p>
                  </a:txBody>
                  <a:tcPr marL="0" marR="0" marT="0" marB="0" anchor="ctr"/>
                </a:tc>
                <a:tc>
                  <a:txBody>
                    <a:bodyPr/>
                    <a:lstStyle/>
                    <a:p>
                      <a:r>
                        <a:rPr lang="en-US" sz="3000">
                          <a:effectLst/>
                        </a:rPr>
                        <a:t> $            113,237 </a:t>
                      </a:r>
                    </a:p>
                  </a:txBody>
                  <a:tcPr marL="0" marR="0" marT="0" marB="0" anchor="ctr"/>
                </a:tc>
                <a:extLst>
                  <a:ext uri="{0D108BD9-81ED-4DB2-BD59-A6C34878D82A}">
                    <a16:rowId xmlns:a16="http://schemas.microsoft.com/office/drawing/2014/main" val="3572263080"/>
                  </a:ext>
                </a:extLst>
              </a:tr>
              <a:tr h="984892">
                <a:tc>
                  <a:txBody>
                    <a:bodyPr/>
                    <a:lstStyle/>
                    <a:p>
                      <a:r>
                        <a:rPr lang="en-US" sz="3000">
                          <a:effectLst/>
                        </a:rPr>
                        <a:t>Patricia McKenna</a:t>
                      </a:r>
                    </a:p>
                  </a:txBody>
                  <a:tcPr marL="0" marR="0" marT="0" marB="0" anchor="ctr"/>
                </a:tc>
                <a:tc>
                  <a:txBody>
                    <a:bodyPr/>
                    <a:lstStyle/>
                    <a:p>
                      <a:r>
                        <a:rPr lang="en-US" sz="3000">
                          <a:effectLst/>
                        </a:rPr>
                        <a:t> $               57,317 </a:t>
                      </a:r>
                    </a:p>
                  </a:txBody>
                  <a:tcPr marL="0" marR="0" marT="0" marB="0" anchor="ctr"/>
                </a:tc>
                <a:extLst>
                  <a:ext uri="{0D108BD9-81ED-4DB2-BD59-A6C34878D82A}">
                    <a16:rowId xmlns:a16="http://schemas.microsoft.com/office/drawing/2014/main" val="556652964"/>
                  </a:ext>
                </a:extLst>
              </a:tr>
              <a:tr h="984892">
                <a:tc>
                  <a:txBody>
                    <a:bodyPr/>
                    <a:lstStyle/>
                    <a:p>
                      <a:r>
                        <a:rPr lang="en-US" sz="3000">
                          <a:effectLst/>
                        </a:rPr>
                        <a:t>Paula Wilson</a:t>
                      </a:r>
                    </a:p>
                  </a:txBody>
                  <a:tcPr marL="0" marR="0" marT="0" marB="0" anchor="ctr"/>
                </a:tc>
                <a:tc>
                  <a:txBody>
                    <a:bodyPr/>
                    <a:lstStyle/>
                    <a:p>
                      <a:r>
                        <a:rPr lang="en-US" sz="3000">
                          <a:effectLst/>
                        </a:rPr>
                        <a:t> $               52,246 </a:t>
                      </a:r>
                    </a:p>
                  </a:txBody>
                  <a:tcPr marL="0" marR="0" marT="0" marB="0" anchor="ctr"/>
                </a:tc>
                <a:extLst>
                  <a:ext uri="{0D108BD9-81ED-4DB2-BD59-A6C34878D82A}">
                    <a16:rowId xmlns:a16="http://schemas.microsoft.com/office/drawing/2014/main" val="2176303960"/>
                  </a:ext>
                </a:extLst>
              </a:tr>
            </a:tbl>
          </a:graphicData>
        </a:graphic>
      </p:graphicFrame>
    </p:spTree>
    <p:extLst>
      <p:ext uri="{BB962C8B-B14F-4D97-AF65-F5344CB8AC3E}">
        <p14:creationId xmlns:p14="http://schemas.microsoft.com/office/powerpoint/2010/main" val="57941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62B503-2AF8-4A70-8628-8ABE863CB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lurred financial stock market data and graph">
            <a:extLst>
              <a:ext uri="{FF2B5EF4-FFF2-40B4-BE49-F238E27FC236}">
                <a16:creationId xmlns:a16="http://schemas.microsoft.com/office/drawing/2014/main" id="{36B18489-544B-A821-33F2-E7964DFE056B}"/>
              </a:ext>
            </a:extLst>
          </p:cNvPr>
          <p:cNvPicPr>
            <a:picLocks noChangeAspect="1"/>
          </p:cNvPicPr>
          <p:nvPr/>
        </p:nvPicPr>
        <p:blipFill rotWithShape="1">
          <a:blip r:embed="rId3">
            <a:alphaModFix amt="34000"/>
          </a:blip>
          <a:srcRect t="2449" b="6948"/>
          <a:stretch/>
        </p:blipFill>
        <p:spPr>
          <a:xfrm>
            <a:off x="20" y="-488820"/>
            <a:ext cx="12193195" cy="7461839"/>
          </a:xfrm>
          <a:prstGeom prst="rect">
            <a:avLst/>
          </a:prstGeom>
        </p:spPr>
      </p:pic>
      <p:sp>
        <p:nvSpPr>
          <p:cNvPr id="2" name="Title 1"/>
          <p:cNvSpPr>
            <a:spLocks noGrp="1"/>
          </p:cNvSpPr>
          <p:nvPr>
            <p:ph type="title"/>
          </p:nvPr>
        </p:nvSpPr>
        <p:spPr>
          <a:xfrm>
            <a:off x="997638" y="207034"/>
            <a:ext cx="5484761" cy="1905000"/>
          </a:xfrm>
        </p:spPr>
        <p:txBody>
          <a:bodyPr>
            <a:normAutofit/>
          </a:bodyPr>
          <a:lstStyle/>
          <a:p>
            <a:r>
              <a:rPr lang="en-US">
                <a:gradFill flip="none" rotWithShape="1">
                  <a:gsLst>
                    <a:gs pos="0">
                      <a:schemeClr val="tx1"/>
                    </a:gs>
                    <a:gs pos="100000">
                      <a:schemeClr val="tx1">
                        <a:lumMod val="95000"/>
                      </a:schemeClr>
                    </a:gs>
                  </a:gsLst>
                  <a:lin ang="5580000" scaled="0"/>
                  <a:tileRect/>
                </a:gradFill>
              </a:rPr>
              <a:t>Average money spent by our customer:</a:t>
            </a:r>
          </a:p>
        </p:txBody>
      </p:sp>
      <p:sp>
        <p:nvSpPr>
          <p:cNvPr id="10" name="Content Placeholder 9">
            <a:extLst>
              <a:ext uri="{FF2B5EF4-FFF2-40B4-BE49-F238E27FC236}">
                <a16:creationId xmlns:a16="http://schemas.microsoft.com/office/drawing/2014/main" id="{1C1D73C9-1E04-B6BF-2FB5-C8BEA0980C72}"/>
              </a:ext>
            </a:extLst>
          </p:cNvPr>
          <p:cNvSpPr>
            <a:spLocks noGrp="1"/>
          </p:cNvSpPr>
          <p:nvPr>
            <p:ph idx="1"/>
          </p:nvPr>
        </p:nvSpPr>
        <p:spPr>
          <a:xfrm>
            <a:off x="1141412" y="2666999"/>
            <a:ext cx="5484765" cy="3124201"/>
          </a:xfrm>
        </p:spPr>
        <p:txBody>
          <a:bodyPr>
            <a:normAutofit/>
          </a:bodyPr>
          <a:lstStyle/>
          <a:p>
            <a:endParaRPr lang="en-US">
              <a:gradFill flip="none" rotWithShape="1">
                <a:gsLst>
                  <a:gs pos="0">
                    <a:schemeClr val="tx1"/>
                  </a:gs>
                  <a:gs pos="100000">
                    <a:schemeClr val="tx1">
                      <a:lumMod val="95000"/>
                    </a:schemeClr>
                  </a:gs>
                </a:gsLst>
                <a:lin ang="5580000" scaled="0"/>
                <a:tileRect/>
              </a:gradFill>
            </a:endParaRPr>
          </a:p>
        </p:txBody>
      </p:sp>
      <p:sp>
        <p:nvSpPr>
          <p:cNvPr id="15" name="Rectangle 14">
            <a:extLst>
              <a:ext uri="{FF2B5EF4-FFF2-40B4-BE49-F238E27FC236}">
                <a16:creationId xmlns:a16="http://schemas.microsoft.com/office/drawing/2014/main" id="{2C8C8ED6-A932-44F5-83A5-5793DDA44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624" y="0"/>
            <a:ext cx="46393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hart, bar chart&#10;&#10;Description automatically generated">
            <a:extLst>
              <a:ext uri="{FF2B5EF4-FFF2-40B4-BE49-F238E27FC236}">
                <a16:creationId xmlns:a16="http://schemas.microsoft.com/office/drawing/2014/main" id="{2A82322D-0CB8-F72C-B71F-2B6F12AD4E85}"/>
              </a:ext>
            </a:extLst>
          </p:cNvPr>
          <p:cNvPicPr>
            <a:picLocks noChangeAspect="1"/>
          </p:cNvPicPr>
          <p:nvPr/>
        </p:nvPicPr>
        <p:blipFill rotWithShape="1">
          <a:blip r:embed="rId4"/>
          <a:srcRect r="5189" b="2"/>
          <a:stretch/>
        </p:blipFill>
        <p:spPr>
          <a:xfrm>
            <a:off x="-7150" y="2116188"/>
            <a:ext cx="7495035" cy="4658317"/>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818CCC70-01B0-8A60-04C8-CD11C7EC8079}"/>
              </a:ext>
            </a:extLst>
          </p:cNvPr>
          <p:cNvPicPr>
            <a:picLocks noChangeAspect="1"/>
          </p:cNvPicPr>
          <p:nvPr/>
        </p:nvPicPr>
        <p:blipFill rotWithShape="1">
          <a:blip r:embed="rId5"/>
          <a:srcRect l="3909" r="12116" b="3"/>
          <a:stretch/>
        </p:blipFill>
        <p:spPr>
          <a:xfrm>
            <a:off x="7842886" y="1295322"/>
            <a:ext cx="4159491" cy="2727623"/>
          </a:xfrm>
          <a:prstGeom prst="rect">
            <a:avLst/>
          </a:prstGeom>
        </p:spPr>
      </p:pic>
    </p:spTree>
    <p:extLst>
      <p:ext uri="{BB962C8B-B14F-4D97-AF65-F5344CB8AC3E}">
        <p14:creationId xmlns:p14="http://schemas.microsoft.com/office/powerpoint/2010/main" val="699185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B612-FEB2-40D8-8702-CC2213966D1A}"/>
              </a:ext>
            </a:extLst>
          </p:cNvPr>
          <p:cNvSpPr>
            <a:spLocks noGrp="1"/>
          </p:cNvSpPr>
          <p:nvPr>
            <p:ph type="title"/>
          </p:nvPr>
        </p:nvSpPr>
        <p:spPr>
          <a:xfrm>
            <a:off x="1751012" y="4363271"/>
            <a:ext cx="8978146" cy="1843178"/>
          </a:xfrm>
        </p:spPr>
        <p:txBody>
          <a:bodyPr vert="horz" lIns="91440" tIns="45720" rIns="91440" bIns="45720" rtlCol="0" anchor="b">
            <a:normAutofit/>
          </a:bodyPr>
          <a:lstStyle/>
          <a:p>
            <a:pPr algn="ctr">
              <a:lnSpc>
                <a:spcPct val="90000"/>
              </a:lnSpc>
            </a:pPr>
            <a:r>
              <a:rPr lang="en-US" sz="400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What are the Most sold out products ?</a:t>
            </a:r>
          </a:p>
        </p:txBody>
      </p:sp>
      <p:graphicFrame>
        <p:nvGraphicFramePr>
          <p:cNvPr id="5" name="Content Placeholder 4">
            <a:extLst>
              <a:ext uri="{FF2B5EF4-FFF2-40B4-BE49-F238E27FC236}">
                <a16:creationId xmlns:a16="http://schemas.microsoft.com/office/drawing/2014/main" id="{F57B028D-CA35-9E15-9882-56144ED30A7A}"/>
              </a:ext>
            </a:extLst>
          </p:cNvPr>
          <p:cNvGraphicFramePr>
            <a:graphicFrameLocks noGrp="1"/>
          </p:cNvGraphicFramePr>
          <p:nvPr>
            <p:ph idx="1"/>
          </p:nvPr>
        </p:nvGraphicFramePr>
        <p:xfrm>
          <a:off x="1153754" y="640080"/>
          <a:ext cx="9879867" cy="3602738"/>
        </p:xfrm>
        <a:graphic>
          <a:graphicData uri="http://schemas.openxmlformats.org/drawingml/2006/table">
            <a:tbl>
              <a:tblPr firstRow="1" bandRow="1">
                <a:noFill/>
                <a:tableStyleId>{5C22544A-7EE6-4342-B048-85BDC9FD1C3A}</a:tableStyleId>
              </a:tblPr>
              <a:tblGrid>
                <a:gridCol w="6379809">
                  <a:extLst>
                    <a:ext uri="{9D8B030D-6E8A-4147-A177-3AD203B41FA5}">
                      <a16:colId xmlns:a16="http://schemas.microsoft.com/office/drawing/2014/main" val="3867722994"/>
                    </a:ext>
                  </a:extLst>
                </a:gridCol>
                <a:gridCol w="3500058">
                  <a:extLst>
                    <a:ext uri="{9D8B030D-6E8A-4147-A177-3AD203B41FA5}">
                      <a16:colId xmlns:a16="http://schemas.microsoft.com/office/drawing/2014/main" val="77968834"/>
                    </a:ext>
                  </a:extLst>
                </a:gridCol>
              </a:tblGrid>
              <a:tr h="640918">
                <a:tc>
                  <a:txBody>
                    <a:bodyPr/>
                    <a:lstStyle/>
                    <a:p>
                      <a:r>
                        <a:rPr lang="en-US" sz="1900" b="1" cap="all" spc="60">
                          <a:solidFill>
                            <a:schemeClr val="tx1"/>
                          </a:solidFill>
                          <a:effectLst/>
                        </a:rPr>
                        <a:t>Product Name</a:t>
                      </a:r>
                    </a:p>
                  </a:txBody>
                  <a:tcPr marL="0" marR="0" marT="145663" marB="145663" anchor="b">
                    <a:lnL w="12700" cmpd="sng">
                      <a:noFill/>
                    </a:lnL>
                    <a:lnR w="12700" cmpd="sng">
                      <a:noFill/>
                    </a:lnR>
                    <a:lnT w="12700" cmpd="sng">
                      <a:noFill/>
                    </a:lnT>
                    <a:lnB w="38100" cmpd="sng">
                      <a:noFill/>
                    </a:lnB>
                    <a:noFill/>
                  </a:tcPr>
                </a:tc>
                <a:tc>
                  <a:txBody>
                    <a:bodyPr/>
                    <a:lstStyle/>
                    <a:p>
                      <a:r>
                        <a:rPr lang="en-US" sz="1900" b="1" cap="all" spc="60">
                          <a:solidFill>
                            <a:schemeClr val="tx1"/>
                          </a:solidFill>
                          <a:effectLst/>
                        </a:rPr>
                        <a:t>Sold Quantity</a:t>
                      </a:r>
                    </a:p>
                  </a:txBody>
                  <a:tcPr marL="0" marR="0" marT="145663" marB="145663" anchor="b">
                    <a:lnL w="12700" cmpd="sng">
                      <a:noFill/>
                    </a:lnL>
                    <a:lnR w="12700" cmpd="sng">
                      <a:noFill/>
                    </a:lnR>
                    <a:lnT w="12700" cmpd="sng">
                      <a:noFill/>
                    </a:lnT>
                    <a:lnB w="38100" cmpd="sng">
                      <a:noFill/>
                    </a:lnB>
                    <a:noFill/>
                  </a:tcPr>
                </a:tc>
                <a:extLst>
                  <a:ext uri="{0D108BD9-81ED-4DB2-BD59-A6C34878D82A}">
                    <a16:rowId xmlns:a16="http://schemas.microsoft.com/office/drawing/2014/main" val="1160969272"/>
                  </a:ext>
                </a:extLst>
              </a:tr>
              <a:tr h="592364">
                <a:tc>
                  <a:txBody>
                    <a:bodyPr/>
                    <a:lstStyle/>
                    <a:p>
                      <a:r>
                        <a:rPr lang="en-US" sz="2500" cap="none" spc="0">
                          <a:solidFill>
                            <a:schemeClr val="tx1"/>
                          </a:solidFill>
                          <a:effectLst/>
                        </a:rPr>
                        <a:t>Camembert Pierrot</a:t>
                      </a:r>
                    </a:p>
                  </a:txBody>
                  <a:tcPr marL="0" marR="0" marT="0" marB="145663" anchor="ctr">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r"/>
                      <a:r>
                        <a:rPr lang="en-US" sz="2500" cap="none" spc="0">
                          <a:solidFill>
                            <a:schemeClr val="tx1"/>
                          </a:solidFill>
                          <a:effectLst/>
                        </a:rPr>
                        <a:t>1577</a:t>
                      </a:r>
                    </a:p>
                  </a:txBody>
                  <a:tcPr marL="0" marR="0" marT="0" marB="14566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438164371"/>
                  </a:ext>
                </a:extLst>
              </a:tr>
              <a:tr h="592364">
                <a:tc>
                  <a:txBody>
                    <a:bodyPr/>
                    <a:lstStyle/>
                    <a:p>
                      <a:r>
                        <a:rPr lang="en-US" sz="2500" cap="none" spc="0">
                          <a:solidFill>
                            <a:schemeClr val="tx1"/>
                          </a:solidFill>
                          <a:effectLst/>
                        </a:rPr>
                        <a:t>Raclette Courdavault</a:t>
                      </a:r>
                    </a:p>
                  </a:txBody>
                  <a:tcPr marL="0" marR="0" marT="0" marB="14566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a:r>
                        <a:rPr lang="en-US" sz="2500" cap="none" spc="0">
                          <a:solidFill>
                            <a:schemeClr val="tx1"/>
                          </a:solidFill>
                          <a:effectLst/>
                        </a:rPr>
                        <a:t>1496</a:t>
                      </a:r>
                    </a:p>
                  </a:txBody>
                  <a:tcPr marL="0" marR="0" marT="0" marB="14566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852256238"/>
                  </a:ext>
                </a:extLst>
              </a:tr>
              <a:tr h="592364">
                <a:tc>
                  <a:txBody>
                    <a:bodyPr/>
                    <a:lstStyle/>
                    <a:p>
                      <a:r>
                        <a:rPr lang="en-US" sz="2500" cap="none" spc="0">
                          <a:solidFill>
                            <a:schemeClr val="tx1"/>
                          </a:solidFill>
                          <a:effectLst/>
                        </a:rPr>
                        <a:t>Gorgonzola Telino</a:t>
                      </a:r>
                    </a:p>
                  </a:txBody>
                  <a:tcPr marL="0" marR="0" marT="0" marB="145663"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a:r>
                        <a:rPr lang="en-US" sz="2500" cap="none" spc="0">
                          <a:solidFill>
                            <a:schemeClr val="tx1"/>
                          </a:solidFill>
                          <a:effectLst/>
                        </a:rPr>
                        <a:t>1397</a:t>
                      </a:r>
                    </a:p>
                  </a:txBody>
                  <a:tcPr marL="0" marR="0" marT="0" marB="14566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4341017"/>
                  </a:ext>
                </a:extLst>
              </a:tr>
              <a:tr h="592364">
                <a:tc>
                  <a:txBody>
                    <a:bodyPr/>
                    <a:lstStyle/>
                    <a:p>
                      <a:r>
                        <a:rPr lang="en-US" sz="2500" cap="none" spc="0">
                          <a:solidFill>
                            <a:schemeClr val="tx1"/>
                          </a:solidFill>
                          <a:effectLst/>
                        </a:rPr>
                        <a:t>Gnocchi di nonna Alice</a:t>
                      </a:r>
                    </a:p>
                  </a:txBody>
                  <a:tcPr marL="0" marR="0" marT="0" marB="14566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a:r>
                        <a:rPr lang="en-US" sz="2500" cap="none" spc="0">
                          <a:solidFill>
                            <a:schemeClr val="tx1"/>
                          </a:solidFill>
                          <a:effectLst/>
                        </a:rPr>
                        <a:t>1263</a:t>
                      </a:r>
                    </a:p>
                  </a:txBody>
                  <a:tcPr marL="0" marR="0" marT="0" marB="14566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30077147"/>
                  </a:ext>
                </a:extLst>
              </a:tr>
              <a:tr h="592364">
                <a:tc>
                  <a:txBody>
                    <a:bodyPr/>
                    <a:lstStyle/>
                    <a:p>
                      <a:r>
                        <a:rPr lang="en-US" sz="2500" cap="none" spc="0">
                          <a:solidFill>
                            <a:schemeClr val="tx1"/>
                          </a:solidFill>
                          <a:effectLst/>
                        </a:rPr>
                        <a:t>Pavlova</a:t>
                      </a:r>
                    </a:p>
                  </a:txBody>
                  <a:tcPr marL="0" marR="0" marT="0" marB="145663" anchor="ctr">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algn="r"/>
                      <a:r>
                        <a:rPr lang="en-US" sz="2500" cap="none" spc="0">
                          <a:solidFill>
                            <a:schemeClr val="tx1"/>
                          </a:solidFill>
                          <a:effectLst/>
                        </a:rPr>
                        <a:t>1158</a:t>
                      </a:r>
                    </a:p>
                  </a:txBody>
                  <a:tcPr marL="0" marR="0" marT="0" marB="145663"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751536025"/>
                  </a:ext>
                </a:extLst>
              </a:tr>
            </a:tbl>
          </a:graphicData>
        </a:graphic>
      </p:graphicFrame>
    </p:spTree>
    <p:extLst>
      <p:ext uri="{BB962C8B-B14F-4D97-AF65-F5344CB8AC3E}">
        <p14:creationId xmlns:p14="http://schemas.microsoft.com/office/powerpoint/2010/main" val="365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Our most sold out products</a:t>
            </a:r>
          </a:p>
        </p:txBody>
      </p:sp>
      <p:pic>
        <p:nvPicPr>
          <p:cNvPr id="5" name="Picture 5" descr="Chart, bar chart&#10;&#10;Description automatically generated">
            <a:extLst>
              <a:ext uri="{FF2B5EF4-FFF2-40B4-BE49-F238E27FC236}">
                <a16:creationId xmlns:a16="http://schemas.microsoft.com/office/drawing/2014/main" id="{3E90F2F6-0725-4499-FE8B-18C82F5BEE7F}"/>
              </a:ext>
            </a:extLst>
          </p:cNvPr>
          <p:cNvPicPr>
            <a:picLocks noGrp="1" noChangeAspect="1"/>
          </p:cNvPicPr>
          <p:nvPr>
            <p:ph idx="1"/>
          </p:nvPr>
        </p:nvPicPr>
        <p:blipFill rotWithShape="1">
          <a:blip r:embed="rId3"/>
          <a:srcRect r="753" b="2"/>
          <a:stretch/>
        </p:blipFill>
        <p:spPr>
          <a:xfrm>
            <a:off x="20" y="10"/>
            <a:ext cx="7574515" cy="4273816"/>
          </a:xfrm>
          <a:prstGeom prst="rect">
            <a:avLst/>
          </a:prstGeom>
        </p:spPr>
      </p:pic>
      <p:pic>
        <p:nvPicPr>
          <p:cNvPr id="3" name="Picture 3" descr="Person holding hand">
            <a:extLst>
              <a:ext uri="{FF2B5EF4-FFF2-40B4-BE49-F238E27FC236}">
                <a16:creationId xmlns:a16="http://schemas.microsoft.com/office/drawing/2014/main" id="{4DD00C9A-5FA7-86FF-489D-2636E91DCB3A}"/>
              </a:ext>
            </a:extLst>
          </p:cNvPr>
          <p:cNvPicPr>
            <a:picLocks noChangeAspect="1"/>
          </p:cNvPicPr>
          <p:nvPr/>
        </p:nvPicPr>
        <p:blipFill rotWithShape="1">
          <a:blip r:embed="rId4"/>
          <a:srcRect l="3698" r="24185" b="1"/>
          <a:stretch/>
        </p:blipFill>
        <p:spPr>
          <a:xfrm>
            <a:off x="7574535" y="10"/>
            <a:ext cx="4617465" cy="4273816"/>
          </a:xfrm>
          <a:prstGeom prst="rect">
            <a:avLst/>
          </a:prstGeom>
        </p:spPr>
      </p:pic>
    </p:spTree>
    <p:extLst>
      <p:ext uri="{BB962C8B-B14F-4D97-AF65-F5344CB8AC3E}">
        <p14:creationId xmlns:p14="http://schemas.microsoft.com/office/powerpoint/2010/main" val="765282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B887-3C55-5F08-64D9-60AAE3EAB68D}"/>
              </a:ext>
            </a:extLst>
          </p:cNvPr>
          <p:cNvSpPr>
            <a:spLocks noGrp="1"/>
          </p:cNvSpPr>
          <p:nvPr>
            <p:ph type="title"/>
          </p:nvPr>
        </p:nvSpPr>
        <p:spPr>
          <a:xfrm>
            <a:off x="4461794" y="-741872"/>
            <a:ext cx="6743767" cy="2609490"/>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 Customer loyalty:</a:t>
            </a:r>
          </a:p>
        </p:txBody>
      </p:sp>
      <p:pic>
        <p:nvPicPr>
          <p:cNvPr id="5" name="Picture 4" descr="One in a crowd">
            <a:extLst>
              <a:ext uri="{FF2B5EF4-FFF2-40B4-BE49-F238E27FC236}">
                <a16:creationId xmlns:a16="http://schemas.microsoft.com/office/drawing/2014/main" id="{97775B62-79F9-5C05-CEC8-CA7DDBC4ED09}"/>
              </a:ext>
            </a:extLst>
          </p:cNvPr>
          <p:cNvPicPr>
            <a:picLocks noChangeAspect="1"/>
          </p:cNvPicPr>
          <p:nvPr/>
        </p:nvPicPr>
        <p:blipFill rotWithShape="1">
          <a:blip r:embed="rId3"/>
          <a:srcRect l="34612" r="27337" b="4"/>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23D035EF-5DB0-E62C-01B6-A7E84184F3C7}"/>
              </a:ext>
            </a:extLst>
          </p:cNvPr>
          <p:cNvSpPr>
            <a:spLocks noGrp="1"/>
          </p:cNvSpPr>
          <p:nvPr>
            <p:ph idx="1"/>
          </p:nvPr>
        </p:nvSpPr>
        <p:spPr>
          <a:xfrm>
            <a:off x="4303643" y="999226"/>
            <a:ext cx="7449410" cy="5083522"/>
          </a:xfrm>
        </p:spPr>
        <p:txBody>
          <a:bodyPr vert="horz" lIns="91440" tIns="45720" rIns="91440" bIns="45720" rtlCol="0" anchor="ctr">
            <a:noAutofit/>
          </a:bodyPr>
          <a:lstStyle/>
          <a:p>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Customer loyalty describes </a:t>
            </a:r>
            <a:r>
              <a:rPr lang="en-US" sz="2400"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an ongoing emotional relationship between you and your customer, manifesting itself by how willing a customer is to engage with and repeatedly purchase from you versus your competitors</a:t>
            </a:r>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p>
          <a:p>
            <a:pPr>
              <a:buClr>
                <a:srgbClr val="FFFFFF"/>
              </a:buClr>
            </a:pP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customer loyalty happens when </a:t>
            </a:r>
            <a:r>
              <a:rPr lang="en-US" sz="2400"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customers give a company repeat business over time</a:t>
            </a:r>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If you provide great value in your product or service, and the customer experience stays consistently good, then your business will reap the benefits of customer retention.</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520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71CA-C228-F590-1E66-264A28C626F5}"/>
              </a:ext>
            </a:extLst>
          </p:cNvPr>
          <p:cNvSpPr>
            <a:spLocks noGrp="1"/>
          </p:cNvSpPr>
          <p:nvPr>
            <p:ph type="title"/>
          </p:nvPr>
        </p:nvSpPr>
        <p:spPr>
          <a:xfrm>
            <a:off x="6835740" y="566467"/>
            <a:ext cx="4798142" cy="4217946"/>
          </a:xfrm>
        </p:spPr>
        <p:txBody>
          <a:bodyPr vert="horz" lIns="91440" tIns="45720" rIns="91440" bIns="45720" rtlCol="0" anchor="b">
            <a:normAutofit/>
          </a:bodyPr>
          <a:lstStyle/>
          <a:p>
            <a:pPr algn="ctr"/>
            <a:r>
              <a:rPr lang="en-US" sz="480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Average number of days v/s orders:</a:t>
            </a:r>
          </a:p>
        </p:txBody>
      </p:sp>
      <p:graphicFrame>
        <p:nvGraphicFramePr>
          <p:cNvPr id="5" name="Content Placeholder 4">
            <a:extLst>
              <a:ext uri="{FF2B5EF4-FFF2-40B4-BE49-F238E27FC236}">
                <a16:creationId xmlns:a16="http://schemas.microsoft.com/office/drawing/2014/main" id="{9B52B710-96B1-938B-DFF9-F47C2916A467}"/>
              </a:ext>
            </a:extLst>
          </p:cNvPr>
          <p:cNvGraphicFramePr>
            <a:graphicFrameLocks noGrp="1"/>
          </p:cNvGraphicFramePr>
          <p:nvPr>
            <p:ph idx="1"/>
          </p:nvPr>
        </p:nvGraphicFramePr>
        <p:xfrm>
          <a:off x="633999" y="2035887"/>
          <a:ext cx="5462001" cy="3025352"/>
        </p:xfrm>
        <a:graphic>
          <a:graphicData uri="http://schemas.openxmlformats.org/drawingml/2006/table">
            <a:tbl>
              <a:tblPr firstRow="1" bandRow="1">
                <a:noFill/>
                <a:tableStyleId>{5C22544A-7EE6-4342-B048-85BDC9FD1C3A}</a:tableStyleId>
              </a:tblPr>
              <a:tblGrid>
                <a:gridCol w="1782625">
                  <a:extLst>
                    <a:ext uri="{9D8B030D-6E8A-4147-A177-3AD203B41FA5}">
                      <a16:colId xmlns:a16="http://schemas.microsoft.com/office/drawing/2014/main" val="1725427580"/>
                    </a:ext>
                  </a:extLst>
                </a:gridCol>
                <a:gridCol w="3679376">
                  <a:extLst>
                    <a:ext uri="{9D8B030D-6E8A-4147-A177-3AD203B41FA5}">
                      <a16:colId xmlns:a16="http://schemas.microsoft.com/office/drawing/2014/main" val="973230109"/>
                    </a:ext>
                  </a:extLst>
                </a:gridCol>
              </a:tblGrid>
              <a:tr h="478368">
                <a:tc>
                  <a:txBody>
                    <a:bodyPr/>
                    <a:lstStyle/>
                    <a:p>
                      <a:r>
                        <a:rPr lang="en-US" sz="1800" b="0" cap="none" spc="0">
                          <a:solidFill>
                            <a:schemeClr val="tx1"/>
                          </a:solidFill>
                          <a:effectLst/>
                        </a:rPr>
                        <a:t>Customer Name</a:t>
                      </a:r>
                    </a:p>
                  </a:txBody>
                  <a:tcPr marL="0" marR="0" marT="81014" marB="81014" anchor="ctr">
                    <a:lnL w="12700" cmpd="sng">
                      <a:noFill/>
                    </a:lnL>
                    <a:lnR w="12700" cmpd="sng">
                      <a:noFill/>
                    </a:lnR>
                    <a:lnT w="28575" cap="flat" cmpd="sng" algn="ctr">
                      <a:solidFill>
                        <a:schemeClr val="tx1"/>
                      </a:solidFill>
                      <a:prstDash val="solid"/>
                    </a:lnT>
                    <a:lnB w="38100" cmpd="sng">
                      <a:noFill/>
                    </a:lnB>
                    <a:noFill/>
                  </a:tcPr>
                </a:tc>
                <a:tc>
                  <a:txBody>
                    <a:bodyPr/>
                    <a:lstStyle/>
                    <a:p>
                      <a:r>
                        <a:rPr lang="en-US" sz="1800" b="0" cap="none" spc="0">
                          <a:solidFill>
                            <a:schemeClr val="tx1"/>
                          </a:solidFill>
                          <a:effectLst/>
                        </a:rPr>
                        <a:t>Average Number Of Days By Order</a:t>
                      </a:r>
                    </a:p>
                  </a:txBody>
                  <a:tcPr marL="0" marR="0" marT="81014" marB="81014"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357651086"/>
                  </a:ext>
                </a:extLst>
              </a:tr>
              <a:tr h="478368">
                <a:tc>
                  <a:txBody>
                    <a:bodyPr/>
                    <a:lstStyle/>
                    <a:p>
                      <a:r>
                        <a:rPr lang="en-US" sz="1800" cap="none" spc="0">
                          <a:solidFill>
                            <a:schemeClr val="tx1"/>
                          </a:solidFill>
                          <a:effectLst/>
                        </a:rPr>
                        <a:t>Daniel Tonini</a:t>
                      </a:r>
                    </a:p>
                  </a:txBody>
                  <a:tcPr marL="0" marR="0" marT="81014" marB="81014"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algn="r"/>
                      <a:r>
                        <a:rPr lang="en-US" sz="1800" cap="none" spc="0">
                          <a:solidFill>
                            <a:schemeClr val="tx1"/>
                          </a:solidFill>
                          <a:effectLst/>
                        </a:rPr>
                        <a:t>13.5</a:t>
                      </a:r>
                    </a:p>
                  </a:txBody>
                  <a:tcPr marL="0" marR="0" marT="81014" marB="81014"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2203386648"/>
                  </a:ext>
                </a:extLst>
              </a:tr>
              <a:tr h="439790">
                <a:tc>
                  <a:txBody>
                    <a:bodyPr/>
                    <a:lstStyle/>
                    <a:p>
                      <a:r>
                        <a:rPr lang="en-US" sz="1500" cap="none" spc="0">
                          <a:solidFill>
                            <a:schemeClr val="tx1"/>
                          </a:solidFill>
                          <a:effectLst/>
                        </a:rPr>
                        <a:t>Jose Pavarotti</a:t>
                      </a:r>
                    </a:p>
                  </a:txBody>
                  <a:tcPr marL="0" marR="0" marT="81014" marB="81014"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a:r>
                        <a:rPr lang="en-US" sz="1500" cap="none" spc="0">
                          <a:solidFill>
                            <a:schemeClr val="tx1"/>
                          </a:solidFill>
                          <a:effectLst/>
                        </a:rPr>
                        <a:t>18.3</a:t>
                      </a:r>
                    </a:p>
                  </a:txBody>
                  <a:tcPr marL="0" marR="0" marT="81014" marB="81014"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10918203"/>
                  </a:ext>
                </a:extLst>
              </a:tr>
              <a:tr h="478368">
                <a:tc>
                  <a:txBody>
                    <a:bodyPr/>
                    <a:lstStyle/>
                    <a:p>
                      <a:r>
                        <a:rPr lang="en-US" sz="1800" cap="none" spc="0">
                          <a:solidFill>
                            <a:schemeClr val="tx1"/>
                          </a:solidFill>
                          <a:effectLst/>
                        </a:rPr>
                        <a:t>Roland Mendel</a:t>
                      </a:r>
                    </a:p>
                  </a:txBody>
                  <a:tcPr marL="0" marR="0" marT="81014" marB="81014"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r"/>
                      <a:r>
                        <a:rPr lang="en-US" sz="1800" cap="none" spc="0">
                          <a:solidFill>
                            <a:schemeClr val="tx1"/>
                          </a:solidFill>
                          <a:effectLst/>
                        </a:rPr>
                        <a:t>21.9</a:t>
                      </a:r>
                    </a:p>
                  </a:txBody>
                  <a:tcPr marL="0" marR="0" marT="81014" marB="81014"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75412574"/>
                  </a:ext>
                </a:extLst>
              </a:tr>
              <a:tr h="439790">
                <a:tc>
                  <a:txBody>
                    <a:bodyPr/>
                    <a:lstStyle/>
                    <a:p>
                      <a:r>
                        <a:rPr lang="en-US" sz="1500" cap="none" spc="0">
                          <a:solidFill>
                            <a:schemeClr val="tx1"/>
                          </a:solidFill>
                          <a:effectLst/>
                        </a:rPr>
                        <a:t>Horst Kloss</a:t>
                      </a:r>
                    </a:p>
                  </a:txBody>
                  <a:tcPr marL="0" marR="0" marT="81014" marB="81014"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a:r>
                        <a:rPr lang="en-US" sz="1500" cap="none" spc="0">
                          <a:solidFill>
                            <a:schemeClr val="tx1"/>
                          </a:solidFill>
                          <a:effectLst/>
                        </a:rPr>
                        <a:t>22</a:t>
                      </a:r>
                    </a:p>
                  </a:txBody>
                  <a:tcPr marL="0" marR="0" marT="81014" marB="81014"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81962390"/>
                  </a:ext>
                </a:extLst>
              </a:tr>
              <a:tr h="478368">
                <a:tc>
                  <a:txBody>
                    <a:bodyPr/>
                    <a:lstStyle/>
                    <a:p>
                      <a:r>
                        <a:rPr lang="en-US" sz="1800" cap="none" spc="0">
                          <a:solidFill>
                            <a:schemeClr val="tx1"/>
                          </a:solidFill>
                          <a:effectLst/>
                        </a:rPr>
                        <a:t>Jean Fresnire</a:t>
                      </a:r>
                    </a:p>
                  </a:txBody>
                  <a:tcPr marL="0" marR="0" marT="81014" marB="81014"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algn="r"/>
                      <a:r>
                        <a:rPr lang="en-US" sz="1800" cap="none" spc="0">
                          <a:solidFill>
                            <a:schemeClr val="tx1"/>
                          </a:solidFill>
                          <a:effectLst/>
                        </a:rPr>
                        <a:t>29</a:t>
                      </a:r>
                    </a:p>
                  </a:txBody>
                  <a:tcPr marL="0" marR="0" marT="81014" marB="81014"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760225282"/>
                  </a:ext>
                </a:extLst>
              </a:tr>
            </a:tbl>
          </a:graphicData>
        </a:graphic>
      </p:graphicFrame>
    </p:spTree>
    <p:extLst>
      <p:ext uri="{BB962C8B-B14F-4D97-AF65-F5344CB8AC3E}">
        <p14:creationId xmlns:p14="http://schemas.microsoft.com/office/powerpoint/2010/main" val="344203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41717"/>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AVERAGE NUMBER OF ORDERS:</a:t>
            </a:r>
          </a:p>
        </p:txBody>
      </p:sp>
      <p:pic>
        <p:nvPicPr>
          <p:cNvPr id="5" name="Picture 5" descr="Chart, bar chart&#10;&#10;Description automatically generated">
            <a:extLst>
              <a:ext uri="{FF2B5EF4-FFF2-40B4-BE49-F238E27FC236}">
                <a16:creationId xmlns:a16="http://schemas.microsoft.com/office/drawing/2014/main" id="{2E256083-5C8B-2031-98DB-DDDF2566AAA1}"/>
              </a:ext>
            </a:extLst>
          </p:cNvPr>
          <p:cNvPicPr>
            <a:picLocks noGrp="1" noChangeAspect="1"/>
          </p:cNvPicPr>
          <p:nvPr>
            <p:ph idx="1"/>
          </p:nvPr>
        </p:nvPicPr>
        <p:blipFill>
          <a:blip r:embed="rId2"/>
          <a:stretch>
            <a:fillRect/>
          </a:stretch>
        </p:blipFill>
        <p:spPr>
          <a:xfrm>
            <a:off x="869651" y="1553743"/>
            <a:ext cx="10395189" cy="4979777"/>
          </a:xfrm>
        </p:spPr>
      </p:pic>
    </p:spTree>
    <p:extLst>
      <p:ext uri="{BB962C8B-B14F-4D97-AF65-F5344CB8AC3E}">
        <p14:creationId xmlns:p14="http://schemas.microsoft.com/office/powerpoint/2010/main" val="421497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B66E-842C-2E08-7E13-B0758B9BF0FA}"/>
              </a:ext>
            </a:extLst>
          </p:cNvPr>
          <p:cNvSpPr>
            <a:spLocks noGrp="1"/>
          </p:cNvSpPr>
          <p:nvPr>
            <p:ph type="title"/>
          </p:nvPr>
        </p:nvSpPr>
        <p:spPr>
          <a:xfrm>
            <a:off x="1141413" y="609600"/>
            <a:ext cx="9905998" cy="1468582"/>
          </a:xfrm>
        </p:spPr>
        <p:txBody>
          <a:bodyPr>
            <a:normAutofit/>
          </a:bodyPr>
          <a:lstStyle/>
          <a:p>
            <a:r>
              <a:rPr lang="en-US">
                <a:solidFill>
                  <a:srgbClr val="FFC000"/>
                </a:solidFill>
                <a:effectLst>
                  <a:glow rad="38100">
                    <a:prstClr val="black">
                      <a:lumMod val="65000"/>
                      <a:lumOff val="35000"/>
                      <a:alpha val="40000"/>
                    </a:prstClr>
                  </a:glow>
                  <a:outerShdw blurRad="28575" dist="38100" dir="14040000" algn="tl" rotWithShape="0">
                    <a:srgbClr val="000000">
                      <a:alpha val="25000"/>
                    </a:srgbClr>
                  </a:outerShdw>
                </a:effectLst>
              </a:rPr>
              <a:t>WHAT IS TOP 5 FAMOUS PRODUCTS?</a:t>
            </a:r>
          </a:p>
        </p:txBody>
      </p:sp>
      <p:graphicFrame>
        <p:nvGraphicFramePr>
          <p:cNvPr id="5" name="Content Placeholder 4">
            <a:extLst>
              <a:ext uri="{FF2B5EF4-FFF2-40B4-BE49-F238E27FC236}">
                <a16:creationId xmlns:a16="http://schemas.microsoft.com/office/drawing/2014/main" id="{BB8ED38B-D19D-3D4B-A718-DDD71C3AF654}"/>
              </a:ext>
            </a:extLst>
          </p:cNvPr>
          <p:cNvGraphicFramePr>
            <a:graphicFrameLocks noGrp="1"/>
          </p:cNvGraphicFramePr>
          <p:nvPr>
            <p:ph idx="1"/>
          </p:nvPr>
        </p:nvGraphicFramePr>
        <p:xfrm>
          <a:off x="1276634" y="2286000"/>
          <a:ext cx="9635559" cy="4269972"/>
        </p:xfrm>
        <a:graphic>
          <a:graphicData uri="http://schemas.openxmlformats.org/drawingml/2006/table">
            <a:tbl>
              <a:tblPr firstRow="1" bandRow="1">
                <a:tableStyleId>{8799B23B-EC83-4686-B30A-512413B5E67A}</a:tableStyleId>
              </a:tblPr>
              <a:tblGrid>
                <a:gridCol w="4483372">
                  <a:extLst>
                    <a:ext uri="{9D8B030D-6E8A-4147-A177-3AD203B41FA5}">
                      <a16:colId xmlns:a16="http://schemas.microsoft.com/office/drawing/2014/main" val="3321770094"/>
                    </a:ext>
                  </a:extLst>
                </a:gridCol>
                <a:gridCol w="5152187">
                  <a:extLst>
                    <a:ext uri="{9D8B030D-6E8A-4147-A177-3AD203B41FA5}">
                      <a16:colId xmlns:a16="http://schemas.microsoft.com/office/drawing/2014/main" val="1090183123"/>
                    </a:ext>
                  </a:extLst>
                </a:gridCol>
              </a:tblGrid>
              <a:tr h="564573">
                <a:tc>
                  <a:txBody>
                    <a:bodyPr/>
                    <a:lstStyle/>
                    <a:p>
                      <a:r>
                        <a:rPr lang="en-US" sz="3300">
                          <a:effectLst/>
                        </a:rPr>
                        <a:t>Product Name </a:t>
                      </a:r>
                    </a:p>
                  </a:txBody>
                  <a:tcPr marL="0" marR="0" marT="0" marB="0" anchor="ctr"/>
                </a:tc>
                <a:tc>
                  <a:txBody>
                    <a:bodyPr/>
                    <a:lstStyle/>
                    <a:p>
                      <a:r>
                        <a:rPr lang="en-US" sz="3300">
                          <a:effectLst/>
                        </a:rPr>
                        <a:t>Number Of Times Ordered</a:t>
                      </a:r>
                    </a:p>
                  </a:txBody>
                  <a:tcPr marL="0" marR="0" marT="0" marB="0" anchor="ctr"/>
                </a:tc>
                <a:extLst>
                  <a:ext uri="{0D108BD9-81ED-4DB2-BD59-A6C34878D82A}">
                    <a16:rowId xmlns:a16="http://schemas.microsoft.com/office/drawing/2014/main" val="219921290"/>
                  </a:ext>
                </a:extLst>
              </a:tr>
              <a:tr h="564573">
                <a:tc>
                  <a:txBody>
                    <a:bodyPr/>
                    <a:lstStyle/>
                    <a:p>
                      <a:r>
                        <a:rPr lang="en-US" sz="3300">
                          <a:effectLst/>
                        </a:rPr>
                        <a:t>Raclette Courdavault</a:t>
                      </a:r>
                    </a:p>
                  </a:txBody>
                  <a:tcPr marL="0" marR="0" marT="0" marB="0" anchor="ctr"/>
                </a:tc>
                <a:tc>
                  <a:txBody>
                    <a:bodyPr/>
                    <a:lstStyle/>
                    <a:p>
                      <a:pPr algn="r"/>
                      <a:r>
                        <a:rPr lang="en-US" sz="3300">
                          <a:effectLst/>
                        </a:rPr>
                        <a:t>54</a:t>
                      </a:r>
                    </a:p>
                  </a:txBody>
                  <a:tcPr marL="0" marR="0" marT="0" marB="0" anchor="ctr"/>
                </a:tc>
                <a:extLst>
                  <a:ext uri="{0D108BD9-81ED-4DB2-BD59-A6C34878D82A}">
                    <a16:rowId xmlns:a16="http://schemas.microsoft.com/office/drawing/2014/main" val="3846024464"/>
                  </a:ext>
                </a:extLst>
              </a:tr>
              <a:tr h="564573">
                <a:tc>
                  <a:txBody>
                    <a:bodyPr/>
                    <a:lstStyle/>
                    <a:p>
                      <a:r>
                        <a:rPr lang="en-US" sz="3300">
                          <a:effectLst/>
                        </a:rPr>
                        <a:t>Guaran Fantstica</a:t>
                      </a:r>
                    </a:p>
                  </a:txBody>
                  <a:tcPr marL="0" marR="0" marT="0" marB="0" anchor="ctr"/>
                </a:tc>
                <a:tc>
                  <a:txBody>
                    <a:bodyPr/>
                    <a:lstStyle/>
                    <a:p>
                      <a:pPr algn="r"/>
                      <a:r>
                        <a:rPr lang="en-US" sz="3300">
                          <a:effectLst/>
                        </a:rPr>
                        <a:t>51</a:t>
                      </a:r>
                    </a:p>
                  </a:txBody>
                  <a:tcPr marL="0" marR="0" marT="0" marB="0" anchor="ctr"/>
                </a:tc>
                <a:extLst>
                  <a:ext uri="{0D108BD9-81ED-4DB2-BD59-A6C34878D82A}">
                    <a16:rowId xmlns:a16="http://schemas.microsoft.com/office/drawing/2014/main" val="2424817752"/>
                  </a:ext>
                </a:extLst>
              </a:tr>
              <a:tr h="564573">
                <a:tc>
                  <a:txBody>
                    <a:bodyPr/>
                    <a:lstStyle/>
                    <a:p>
                      <a:r>
                        <a:rPr lang="en-US" sz="3300">
                          <a:effectLst/>
                        </a:rPr>
                        <a:t>Camembert Pierrot</a:t>
                      </a:r>
                    </a:p>
                  </a:txBody>
                  <a:tcPr marL="0" marR="0" marT="0" marB="0" anchor="ctr"/>
                </a:tc>
                <a:tc>
                  <a:txBody>
                    <a:bodyPr/>
                    <a:lstStyle/>
                    <a:p>
                      <a:pPr algn="r"/>
                      <a:r>
                        <a:rPr lang="en-US" sz="3300">
                          <a:effectLst/>
                        </a:rPr>
                        <a:t>51</a:t>
                      </a:r>
                    </a:p>
                  </a:txBody>
                  <a:tcPr marL="0" marR="0" marT="0" marB="0" anchor="ctr"/>
                </a:tc>
                <a:extLst>
                  <a:ext uri="{0D108BD9-81ED-4DB2-BD59-A6C34878D82A}">
                    <a16:rowId xmlns:a16="http://schemas.microsoft.com/office/drawing/2014/main" val="2470994000"/>
                  </a:ext>
                </a:extLst>
              </a:tr>
              <a:tr h="564573">
                <a:tc>
                  <a:txBody>
                    <a:bodyPr/>
                    <a:lstStyle/>
                    <a:p>
                      <a:r>
                        <a:rPr lang="en-US" sz="3300">
                          <a:effectLst/>
                        </a:rPr>
                        <a:t>Gorgonzola Telino</a:t>
                      </a:r>
                    </a:p>
                  </a:txBody>
                  <a:tcPr marL="0" marR="0" marT="0" marB="0" anchor="ctr"/>
                </a:tc>
                <a:tc>
                  <a:txBody>
                    <a:bodyPr/>
                    <a:lstStyle/>
                    <a:p>
                      <a:pPr algn="r"/>
                      <a:r>
                        <a:rPr lang="en-US" sz="3300">
                          <a:effectLst/>
                        </a:rPr>
                        <a:t>51</a:t>
                      </a:r>
                    </a:p>
                  </a:txBody>
                  <a:tcPr marL="0" marR="0" marT="0" marB="0" anchor="ctr"/>
                </a:tc>
                <a:extLst>
                  <a:ext uri="{0D108BD9-81ED-4DB2-BD59-A6C34878D82A}">
                    <a16:rowId xmlns:a16="http://schemas.microsoft.com/office/drawing/2014/main" val="3087916004"/>
                  </a:ext>
                </a:extLst>
              </a:tr>
              <a:tr h="564573">
                <a:tc>
                  <a:txBody>
                    <a:bodyPr/>
                    <a:lstStyle/>
                    <a:p>
                      <a:r>
                        <a:rPr lang="en-US" sz="3300">
                          <a:effectLst/>
                        </a:rPr>
                        <a:t>Gnocchi di nonna Alice</a:t>
                      </a:r>
                    </a:p>
                  </a:txBody>
                  <a:tcPr marL="0" marR="0" marT="0" marB="0" anchor="ctr"/>
                </a:tc>
                <a:tc>
                  <a:txBody>
                    <a:bodyPr/>
                    <a:lstStyle/>
                    <a:p>
                      <a:pPr algn="r"/>
                      <a:r>
                        <a:rPr lang="en-US" sz="3300">
                          <a:effectLst/>
                        </a:rPr>
                        <a:t>50</a:t>
                      </a:r>
                    </a:p>
                  </a:txBody>
                  <a:tcPr marL="0" marR="0" marT="0" marB="0" anchor="ctr"/>
                </a:tc>
                <a:extLst>
                  <a:ext uri="{0D108BD9-81ED-4DB2-BD59-A6C34878D82A}">
                    <a16:rowId xmlns:a16="http://schemas.microsoft.com/office/drawing/2014/main" val="1533256702"/>
                  </a:ext>
                </a:extLst>
              </a:tr>
            </a:tbl>
          </a:graphicData>
        </a:graphic>
      </p:graphicFrame>
    </p:spTree>
    <p:extLst>
      <p:ext uri="{BB962C8B-B14F-4D97-AF65-F5344CB8AC3E}">
        <p14:creationId xmlns:p14="http://schemas.microsoft.com/office/powerpoint/2010/main" val="244448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1012" y="4363271"/>
            <a:ext cx="8676222" cy="2303253"/>
          </a:xfrm>
        </p:spPr>
        <p:txBody>
          <a:bodyPr vert="horz" lIns="91440" tIns="45720" rIns="91440" bIns="45720" rtlCol="0" anchor="b">
            <a:normAutofit/>
          </a:bodyPr>
          <a:lstStyle/>
          <a:p>
            <a:pPr algn="ctr"/>
            <a:r>
              <a:rPr lang="en-US" sz="4800">
                <a:effectLst>
                  <a:glow rad="38100">
                    <a:prstClr val="black">
                      <a:lumMod val="65000"/>
                      <a:lumOff val="35000"/>
                      <a:alpha val="50000"/>
                    </a:prstClr>
                  </a:glow>
                  <a:outerShdw blurRad="28575" dist="31750" dir="13200000" algn="tl" rotWithShape="0">
                    <a:srgbClr val="000000">
                      <a:alpha val="25000"/>
                    </a:srgbClr>
                  </a:outerShdw>
                </a:effectLst>
              </a:rPr>
              <a:t>Famous products with respect to number of orders</a:t>
            </a: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5" descr="Chart&#10;&#10;Description automatically generated">
            <a:extLst>
              <a:ext uri="{FF2B5EF4-FFF2-40B4-BE49-F238E27FC236}">
                <a16:creationId xmlns:a16="http://schemas.microsoft.com/office/drawing/2014/main" id="{5BBDB667-B4C7-C561-B35B-ED970CC157DF}"/>
              </a:ext>
            </a:extLst>
          </p:cNvPr>
          <p:cNvPicPr>
            <a:picLocks noGrp="1" noChangeAspect="1"/>
          </p:cNvPicPr>
          <p:nvPr>
            <p:ph idx="1"/>
          </p:nvPr>
        </p:nvPicPr>
        <p:blipFill rotWithShape="1">
          <a:blip r:embed="rId3"/>
          <a:srcRect t="5961" r="-2" b="-2"/>
          <a:stretch/>
        </p:blipFill>
        <p:spPr>
          <a:xfrm>
            <a:off x="20" y="10"/>
            <a:ext cx="7574515" cy="4273816"/>
          </a:xfrm>
          <a:prstGeom prst="rect">
            <a:avLst/>
          </a:prstGeom>
        </p:spPr>
      </p:pic>
      <p:pic>
        <p:nvPicPr>
          <p:cNvPr id="4" name="Picture 5" descr="Diagram&#10;&#10;Description automatically generated">
            <a:extLst>
              <a:ext uri="{FF2B5EF4-FFF2-40B4-BE49-F238E27FC236}">
                <a16:creationId xmlns:a16="http://schemas.microsoft.com/office/drawing/2014/main" id="{CC600D8B-9834-FB22-F1CD-3C9897799B6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3686" r="25542" b="1"/>
          <a:stretch/>
        </p:blipFill>
        <p:spPr>
          <a:xfrm>
            <a:off x="7574535" y="10"/>
            <a:ext cx="4617465" cy="4273816"/>
          </a:xfrm>
          <a:prstGeom prst="rect">
            <a:avLst/>
          </a:prstGeom>
        </p:spPr>
      </p:pic>
      <p:sp>
        <p:nvSpPr>
          <p:cNvPr id="6" name="TextBox 5">
            <a:extLst>
              <a:ext uri="{FF2B5EF4-FFF2-40B4-BE49-F238E27FC236}">
                <a16:creationId xmlns:a16="http://schemas.microsoft.com/office/drawing/2014/main" id="{346A1070-50A2-AAD2-482F-76060A089A22}"/>
              </a:ext>
            </a:extLst>
          </p:cNvPr>
          <p:cNvSpPr txBox="1"/>
          <p:nvPr/>
        </p:nvSpPr>
        <p:spPr>
          <a:xfrm>
            <a:off x="9320701" y="4073771"/>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57209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9099" y="493358"/>
            <a:ext cx="5120640" cy="2560320"/>
          </a:xfrm>
        </p:spPr>
        <p:txBody>
          <a:bodyPr/>
          <a:lstStyle/>
          <a:p>
            <a:r>
              <a:rPr lang="en-US"/>
              <a:t>E-COMMERCE BUSINESS</a:t>
            </a:r>
          </a:p>
        </p:txBody>
      </p:sp>
      <p:sp>
        <p:nvSpPr>
          <p:cNvPr id="3" name="Subtitle 2"/>
          <p:cNvSpPr>
            <a:spLocks noGrp="1"/>
          </p:cNvSpPr>
          <p:nvPr>
            <p:ph type="subTitle" idx="1"/>
          </p:nvPr>
        </p:nvSpPr>
        <p:spPr>
          <a:xfrm>
            <a:off x="1050985" y="3766868"/>
            <a:ext cx="5120640" cy="1988388"/>
          </a:xfrm>
        </p:spPr>
        <p:txBody>
          <a:bodyPr vert="horz" lIns="91440" tIns="45720" rIns="91440" bIns="45720" rtlCol="0" anchor="t">
            <a:normAutofit fontScale="85000" lnSpcReduction="10000"/>
          </a:bodyPr>
          <a:lstStyle/>
          <a:p>
            <a:r>
              <a:rPr lang="en-US"/>
              <a:t>Dataset: NORTHWIND STORE DATABASE</a:t>
            </a:r>
          </a:p>
          <a:p>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r>
              <a:rPr lang="en-US"/>
              <a:t>Link:</a:t>
            </a:r>
            <a:endParaRPr lang="en-US">
              <a:ea typeface="+mn-lt"/>
              <a:cs typeface="+mn-lt"/>
            </a:endParaRPr>
          </a:p>
          <a:p>
            <a:r>
              <a:rPr lang="en-US">
                <a:ea typeface="+mn-lt"/>
                <a:cs typeface="+mn-lt"/>
              </a:rPr>
              <a:t>https://code.google.com/archive/p/northwindextended/downloads</a:t>
            </a:r>
            <a:endParaRPr lang="en-US"/>
          </a:p>
        </p:txBody>
      </p:sp>
      <p:pic>
        <p:nvPicPr>
          <p:cNvPr id="5" name="Picture Placeholder 4" descr="City street with motion blur" title="Sample Picture"/>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14" b="14"/>
          <a:stretch/>
        </p:blipFill>
        <p:spPr/>
      </p:pic>
    </p:spTree>
    <p:extLst>
      <p:ext uri="{BB962C8B-B14F-4D97-AF65-F5344CB8AC3E}">
        <p14:creationId xmlns:p14="http://schemas.microsoft.com/office/powerpoint/2010/main" val="1380595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349F-972D-61BB-5C12-B2B791E08A19}"/>
              </a:ext>
            </a:extLst>
          </p:cNvPr>
          <p:cNvSpPr>
            <a:spLocks noGrp="1"/>
          </p:cNvSpPr>
          <p:nvPr>
            <p:ph type="title"/>
          </p:nvPr>
        </p:nvSpPr>
        <p:spPr>
          <a:xfrm>
            <a:off x="724470" y="609600"/>
            <a:ext cx="10322941" cy="1905000"/>
          </a:xfrm>
        </p:spPr>
        <p:txBody>
          <a:bodyPr>
            <a:normAutofit/>
          </a:bodyPr>
          <a:lstStyle/>
          <a:p>
            <a:r>
              <a:rPr lang="en-US" sz="2000" b="1" dirty="0">
                <a:solidFill>
                  <a:schemeClr val="accent4">
                    <a:lumMod val="75000"/>
                  </a:schemeClr>
                </a:solidFill>
              </a:rPr>
              <a:t>What Is Recency, Frequency, Monetary Value (RFM)?</a:t>
            </a:r>
            <a:br>
              <a:rPr lang="en-US" sz="2000" dirty="0">
                <a:effectLst>
                  <a:glow rad="38100">
                    <a:prstClr val="black">
                      <a:lumMod val="65000"/>
                      <a:lumOff val="35000"/>
                      <a:alpha val="40000"/>
                    </a:prstClr>
                  </a:glow>
                  <a:outerShdw blurRad="28575" dist="38100" dir="14040000" algn="tl" rotWithShape="0">
                    <a:srgbClr val="000000">
                      <a:alpha val="25000"/>
                    </a:srgbClr>
                  </a:outerShdw>
                </a:effectLst>
              </a:rPr>
            </a:br>
            <a:endParaRPr lang="en-US" sz="2000">
              <a:effectLst>
                <a:glow rad="38100">
                  <a:prstClr val="black">
                    <a:lumMod val="65000"/>
                    <a:lumOff val="35000"/>
                    <a:alpha val="40000"/>
                  </a:prstClr>
                </a:glow>
                <a:outerShdw blurRad="28575" dist="38100" dir="14040000" algn="tl" rotWithShape="0">
                  <a:srgbClr val="000000">
                    <a:alpha val="25000"/>
                  </a:srgbClr>
                </a:outerShdw>
              </a:effectLst>
            </a:endParaRPr>
          </a:p>
          <a:p>
            <a:r>
              <a:rPr lang="en-US" sz="2000"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Recency, frequency, monetary value is a </a:t>
            </a:r>
            <a:r>
              <a:rPr lang="en-US" sz="2000" dirty="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marketing</a:t>
            </a:r>
            <a:r>
              <a:rPr lang="en-US" sz="2000"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 analysis tool used to identify a company's or an organization's best customers by measuring and analyzing spending habits.</a:t>
            </a:r>
            <a:endParaRPr lang="en-US">
              <a:effectLst>
                <a:glow rad="38100">
                  <a:prstClr val="black">
                    <a:lumMod val="65000"/>
                    <a:lumOff val="35000"/>
                    <a:alpha val="40000"/>
                  </a:prstClr>
                </a:glow>
                <a:outerShdw blurRad="28575" dist="38100" dir="14040000" algn="tl" rotWithShape="0">
                  <a:srgbClr val="000000">
                    <a:alpha val="25000"/>
                  </a:srgbClr>
                </a:outerShdw>
              </a:effectLst>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B2B04F02-8208-AA4A-DC30-8C7975E49997}"/>
              </a:ext>
            </a:extLst>
          </p:cNvPr>
          <p:cNvSpPr>
            <a:spLocks noGrp="1"/>
          </p:cNvSpPr>
          <p:nvPr>
            <p:ph idx="1"/>
          </p:nvPr>
        </p:nvSpPr>
        <p:spPr>
          <a:xfrm>
            <a:off x="724470" y="2666999"/>
            <a:ext cx="10322941" cy="3124201"/>
          </a:xfrm>
        </p:spPr>
        <p:txBody>
          <a:bodyPr vert="horz" lIns="91440" tIns="45720" rIns="91440" bIns="45720" rtlCol="0" anchor="ctr">
            <a:noAutofit/>
          </a:bodyPr>
          <a:lstStyle/>
          <a:p>
            <a:r>
              <a:rPr lang="en-US" sz="2400"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An RFM analysis evaluates clients and customers by scoring them in three categories: how recently they've made a purchase, how often they buy, and the size of their purchases.</a:t>
            </a:r>
          </a:p>
          <a:p>
            <a:pPr>
              <a:buClr>
                <a:srgbClr val="FFFFFF"/>
              </a:buClr>
            </a:pPr>
            <a:r>
              <a:rPr lang="en-US" sz="2400"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RFM analysis helps firms reasonably predict which customers are likely to purchase their products again, how much revenue comes from new (versus repeat) clients, and how to turn occasional buyers into habitual ones.</a:t>
            </a:r>
          </a:p>
          <a:p>
            <a:pPr marL="0" indent="0">
              <a:buClr>
                <a:srgbClr val="FFFFFF"/>
              </a:buClr>
              <a:buNone/>
            </a:pPr>
            <a:endParaRPr lang="en-US" sz="2400"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149188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40E-8263-4742-EA67-77C505A4EE2F}"/>
              </a:ext>
            </a:extLst>
          </p:cNvPr>
          <p:cNvSpPr>
            <a:spLocks noGrp="1"/>
          </p:cNvSpPr>
          <p:nvPr>
            <p:ph type="title"/>
          </p:nvPr>
        </p:nvSpPr>
        <p:spPr/>
        <p:txBody>
          <a:bodyPr>
            <a:normAutofit fontScale="90000"/>
          </a:bodyPr>
          <a:lstStyle/>
          <a:p>
            <a:pPr marL="285750" indent="-285750">
              <a:spcBef>
                <a:spcPct val="20000"/>
              </a:spcBef>
              <a:spcAft>
                <a:spcPts val="600"/>
              </a:spcAft>
              <a:buFont typeface="Arial"/>
              <a:buChar char="•"/>
            </a:pPr>
            <a:r>
              <a:rPr lang="en-US" cap="small" dirty="0">
                <a:solidFill>
                  <a:schemeClr val="accent4">
                    <a:lumMod val="75000"/>
                  </a:schemeClr>
                </a:solidFill>
                <a:effectLst>
                  <a:glow rad="38100">
                    <a:prstClr val="black">
                      <a:lumMod val="65000"/>
                      <a:lumOff val="35000"/>
                      <a:alpha val="40000"/>
                    </a:prstClr>
                  </a:glow>
                  <a:outerShdw blurRad="28575" dist="38100" dir="14040000" algn="tl" rotWithShape="0">
                    <a:srgbClr val="000000">
                      <a:alpha val="25000"/>
                    </a:srgbClr>
                  </a:outerShdw>
                </a:effectLst>
              </a:rPr>
              <a:t>Recency: </a:t>
            </a:r>
            <a:r>
              <a:rPr lang="en-US" cap="small" dirty="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rPr>
              <a:t>How recently a customer has made a purchase</a:t>
            </a:r>
            <a:endParaRPr lang="en-US" dirty="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endParaRPr>
          </a:p>
          <a:p>
            <a:pPr marL="285750" indent="-285750">
              <a:spcBef>
                <a:spcPct val="20000"/>
              </a:spcBef>
              <a:spcAft>
                <a:spcPts val="600"/>
              </a:spcAft>
              <a:buFont typeface="Arial"/>
              <a:buChar char="•"/>
            </a:pPr>
            <a:r>
              <a:rPr lang="en-US" cap="small">
                <a:solidFill>
                  <a:schemeClr val="accent4">
                    <a:lumMod val="75000"/>
                  </a:schemeClr>
                </a:solidFill>
                <a:effectLst>
                  <a:glow rad="38100">
                    <a:prstClr val="black">
                      <a:lumMod val="65000"/>
                      <a:lumOff val="35000"/>
                      <a:alpha val="40000"/>
                    </a:prstClr>
                  </a:glow>
                  <a:outerShdw blurRad="28575" dist="38100" dir="14040000" algn="tl" rotWithShape="0">
                    <a:srgbClr val="000000">
                      <a:alpha val="25000"/>
                    </a:srgbClr>
                  </a:outerShdw>
                </a:effectLst>
              </a:rPr>
              <a:t>Frequency:</a:t>
            </a:r>
            <a:r>
              <a:rPr lang="en-US"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rPr>
              <a:t> How often a customer makes a purchase</a:t>
            </a:r>
            <a:endParaRPr lang="en-US">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endParaRPr>
          </a:p>
          <a:p>
            <a:pPr marL="285750" indent="-285750">
              <a:spcBef>
                <a:spcPct val="20000"/>
              </a:spcBef>
              <a:spcAft>
                <a:spcPts val="600"/>
              </a:spcAft>
              <a:buFont typeface="Arial"/>
              <a:buChar char="•"/>
            </a:pPr>
            <a:r>
              <a:rPr lang="en-US" cap="small">
                <a:solidFill>
                  <a:schemeClr val="accent4">
                    <a:lumMod val="75000"/>
                  </a:schemeClr>
                </a:solidFill>
                <a:effectLst>
                  <a:glow rad="38100">
                    <a:prstClr val="black">
                      <a:lumMod val="65000"/>
                      <a:lumOff val="35000"/>
                      <a:alpha val="40000"/>
                    </a:prstClr>
                  </a:glow>
                  <a:outerShdw blurRad="28575" dist="38100" dir="14040000" algn="tl" rotWithShape="0">
                    <a:srgbClr val="000000">
                      <a:alpha val="25000"/>
                    </a:srgbClr>
                  </a:outerShdw>
                </a:effectLst>
              </a:rPr>
              <a:t>Monetary Value</a:t>
            </a:r>
            <a:r>
              <a:rPr lang="en-US"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rPr>
              <a:t>: How much money a customer spends on purchases</a:t>
            </a:r>
            <a:endParaRPr lang="en-US">
              <a:solidFill>
                <a:schemeClr val="tx1"/>
              </a:solidFill>
            </a:endParaRPr>
          </a:p>
        </p:txBody>
      </p:sp>
      <p:sp>
        <p:nvSpPr>
          <p:cNvPr id="3" name="Content Placeholder 2">
            <a:extLst>
              <a:ext uri="{FF2B5EF4-FFF2-40B4-BE49-F238E27FC236}">
                <a16:creationId xmlns:a16="http://schemas.microsoft.com/office/drawing/2014/main" id="{62B2CB58-E252-3569-B79A-32A1E4C6199B}"/>
              </a:ext>
            </a:extLst>
          </p:cNvPr>
          <p:cNvSpPr>
            <a:spLocks noGrp="1"/>
          </p:cNvSpPr>
          <p:nvPr>
            <p:ph idx="1"/>
          </p:nvPr>
        </p:nvSpPr>
        <p:spPr>
          <a:xfrm>
            <a:off x="940130" y="3285225"/>
            <a:ext cx="9905998" cy="3124201"/>
          </a:xfrm>
        </p:spPr>
        <p:txBody>
          <a:bodyPr>
            <a:normAutofit/>
          </a:bodyPr>
          <a:lstStyle/>
          <a:p>
            <a:endParaRPr lang="en-US" sz="2400"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sz="2400" b="1" dirty="0"/>
              <a:t>What Is Recency?</a:t>
            </a:r>
            <a:endParaRPr lang="en-US" sz="24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Recency factor is based on the notion that the more recently a customer has made a purchase with a company, the more likely they will continue to keep the business and brand in mind for subsequent purchases. This information can be used to remind recent customers to revisit the business soon to continue meeting their purchase needs.</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US"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21460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36031A-058C-AF02-41C4-6ECD4FCD6597}"/>
              </a:ext>
            </a:extLst>
          </p:cNvPr>
          <p:cNvSpPr>
            <a:spLocks noGrp="1"/>
          </p:cNvSpPr>
          <p:nvPr>
            <p:ph idx="1"/>
          </p:nvPr>
        </p:nvSpPr>
        <p:spPr>
          <a:xfrm>
            <a:off x="6420465" y="194095"/>
            <a:ext cx="5122606" cy="6307406"/>
          </a:xfrm>
        </p:spPr>
        <p:txBody>
          <a:bodyPr vert="horz" lIns="91440" tIns="45720" rIns="91440" bIns="45720" rtlCol="0" anchor="t">
            <a:noAutofit/>
          </a:bodyPr>
          <a:lstStyle/>
          <a:p>
            <a:pPr>
              <a:lnSpc>
                <a:spcPct val="90000"/>
              </a:lnSpc>
              <a:spcBef>
                <a:spcPct val="0"/>
              </a:spcBef>
              <a:spcAft>
                <a:spcPts val="0"/>
              </a:spcAft>
            </a:pPr>
            <a:r>
              <a:rPr lang="en-US" sz="1600" cap="all"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WHAT IS FREQUENCY?</a:t>
            </a:r>
            <a:br>
              <a:rPr lang="en-US" sz="1600" cap="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b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ct val="0"/>
              </a:spcBef>
              <a:spcAft>
                <a:spcPts val="0"/>
              </a:spcAft>
              <a:buClr>
                <a:srgbClr val="FFFFFF"/>
              </a:buClr>
            </a:pPr>
            <a:r>
              <a:rPr lang="en-US" sz="1600" cap="all"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THE FREQUENCY OF A CUSTOMER’S TRANSACTIONS MAY BE AFFECTED BY FACTORS SUCH AS THE TYPE OF PRODUCT, THE PRICE POINT FOR THE PURCHASE, AND THE NEED FOR REPLENISHMENT OR REPLACEMENT. PREDICTING THIS CAN ASSIST MARKETING EFFORTS DIRECTED AT REMINDING THE CUSTOMER TO VISIT THE BUSINESS AGAIN.</a:t>
            </a:r>
            <a:br>
              <a:rPr lang="en-US" sz="1600" cap="all" dirty="0">
                <a:effectLst>
                  <a:glow rad="38100">
                    <a:prstClr val="black">
                      <a:lumMod val="50000"/>
                      <a:lumOff val="50000"/>
                      <a:alpha val="20000"/>
                    </a:prstClr>
                  </a:glow>
                  <a:outerShdw blurRad="44450" dist="12700" dir="13860000" algn="tl" rotWithShape="0">
                    <a:srgbClr val="000000">
                      <a:alpha val="20000"/>
                    </a:srgbClr>
                  </a:outerShdw>
                </a:effectLst>
              </a:rPr>
            </a:br>
            <a:br>
              <a:rPr lang="en-US" sz="1600" cap="all" dirty="0">
                <a:effectLst>
                  <a:glow rad="38100">
                    <a:prstClr val="black">
                      <a:lumMod val="50000"/>
                      <a:lumOff val="50000"/>
                      <a:alpha val="20000"/>
                    </a:prstClr>
                  </a:glow>
                  <a:outerShdw blurRad="44450" dist="12700" dir="13860000" algn="tl" rotWithShape="0">
                    <a:srgbClr val="000000">
                      <a:alpha val="20000"/>
                    </a:srgbClr>
                  </a:outerShdw>
                </a:effectLst>
              </a:rPr>
            </a:b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ct val="0"/>
              </a:spcBef>
              <a:spcAft>
                <a:spcPts val="0"/>
              </a:spcAft>
              <a:buClr>
                <a:srgbClr val="FFFFFF"/>
              </a:buClr>
            </a:pPr>
            <a:r>
              <a:rPr lang="en-US" sz="1600" cap="all"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WHAT IS MONETARY VALUE?</a:t>
            </a:r>
            <a:br>
              <a:rPr lang="en-US" sz="1600" cap="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b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ct val="0"/>
              </a:spcBef>
              <a:spcAft>
                <a:spcPts val="0"/>
              </a:spcAft>
              <a:buClr>
                <a:srgbClr val="FFFFFF"/>
              </a:buClr>
            </a:pPr>
            <a:r>
              <a:rPr lang="en-US" sz="1600" cap="all"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MONETARY VALUE STEMS FROM HOW MUCH THE CUSTOMER SPENDS. A NATURAL INCLINATION IS TO PUT MORE EMPHASIS ON ENCOURAGING CUSTOMERS WHO SPEND THE MOST MONEY TO CONTINUE TO DO SO. WHILE THIS CAN PRODUCE A BETTER RETURN ON INVESTMENT IN MARKETING AND CUSTOMER SERVICE, IT ALSO RUNS THE RISK OF ALIENATING CUSTOMERS WHO HAVE BEEN CONSISTENT BUT HAVE NOT SPENT AS MUCH WITH EACH TRANSACTION.</a:t>
            </a: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ct val="0"/>
              </a:spcBef>
              <a:spcAft>
                <a:spcPts val="0"/>
              </a:spcAft>
              <a:buClr>
                <a:srgbClr val="FFFFFF"/>
              </a:buClr>
            </a:pP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buClr>
                <a:srgbClr val="FFFFFF"/>
              </a:buClr>
            </a:pPr>
            <a:endParaRPr lang="en-US" sz="1600" dirty="0">
              <a:gradFill flip="none" rotWithShape="1">
                <a:gsLst>
                  <a:gs pos="0">
                    <a:sysClr val="window" lastClr="FFFFFF"/>
                  </a:gs>
                  <a:gs pos="100000">
                    <a:sysClr val="window" lastClr="FFFFFF">
                      <a:lumMod val="75000"/>
                    </a:sys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11"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clipart, vector graphics, businesscard&#10;&#10;Description automatically generated">
            <a:extLst>
              <a:ext uri="{FF2B5EF4-FFF2-40B4-BE49-F238E27FC236}">
                <a16:creationId xmlns:a16="http://schemas.microsoft.com/office/drawing/2014/main" id="{755329B7-5D3A-5150-1FDD-A35DDC222A43}"/>
              </a:ext>
            </a:extLst>
          </p:cNvPr>
          <p:cNvPicPr>
            <a:picLocks noChangeAspect="1"/>
          </p:cNvPicPr>
          <p:nvPr/>
        </p:nvPicPr>
        <p:blipFill>
          <a:blip r:embed="rId2"/>
          <a:stretch>
            <a:fillRect/>
          </a:stretch>
        </p:blipFill>
        <p:spPr>
          <a:xfrm>
            <a:off x="1148186" y="2082719"/>
            <a:ext cx="4451371" cy="2348134"/>
          </a:xfrm>
          <a:prstGeom prst="rect">
            <a:avLst/>
          </a:prstGeom>
        </p:spPr>
      </p:pic>
    </p:spTree>
    <p:extLst>
      <p:ext uri="{BB962C8B-B14F-4D97-AF65-F5344CB8AC3E}">
        <p14:creationId xmlns:p14="http://schemas.microsoft.com/office/powerpoint/2010/main" val="92657437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D2B3B-7EAE-C888-C5CE-B4F4EAD27071}"/>
              </a:ext>
            </a:extLst>
          </p:cNvPr>
          <p:cNvSpPr>
            <a:spLocks noGrp="1"/>
          </p:cNvSpPr>
          <p:nvPr>
            <p:ph type="title"/>
          </p:nvPr>
        </p:nvSpPr>
        <p:spPr>
          <a:xfrm>
            <a:off x="6420465" y="609600"/>
            <a:ext cx="5122606" cy="1905000"/>
          </a:xfrm>
        </p:spPr>
        <p:txBody>
          <a:bodyPr>
            <a:normAutofit/>
          </a:bodyPr>
          <a:lstStyle/>
          <a:p>
            <a:r>
              <a:rPr lang="en-US">
                <a:solidFill>
                  <a:srgbClr val="FFC000"/>
                </a:solidFill>
                <a:effectLst>
                  <a:glow rad="38100">
                    <a:prstClr val="black">
                      <a:lumMod val="65000"/>
                      <a:lumOff val="35000"/>
                      <a:alpha val="40000"/>
                    </a:prstClr>
                  </a:glow>
                  <a:outerShdw blurRad="28575" dist="38100" dir="14040000" algn="tl" rotWithShape="0">
                    <a:srgbClr val="000000">
                      <a:alpha val="25000"/>
                    </a:srgbClr>
                  </a:outerShdw>
                </a:effectLst>
              </a:rPr>
              <a:t>WHO IS YOUR TOP 5 CUSTOMERS ?</a:t>
            </a:r>
            <a:endParaRPr lang="en-US">
              <a:solidFill>
                <a:srgbClr val="FFC000"/>
              </a:solidFill>
            </a:endParaRPr>
          </a:p>
        </p:txBody>
      </p:sp>
      <p:pic>
        <p:nvPicPr>
          <p:cNvPr id="6" name="Picture 6" descr="Two colleagues planning on board with sticky notes">
            <a:extLst>
              <a:ext uri="{FF2B5EF4-FFF2-40B4-BE49-F238E27FC236}">
                <a16:creationId xmlns:a16="http://schemas.microsoft.com/office/drawing/2014/main" id="{8410A6AD-238B-2BF2-B33A-41B5FD6E898F}"/>
              </a:ext>
            </a:extLst>
          </p:cNvPr>
          <p:cNvPicPr>
            <a:picLocks noGrp="1" noChangeAspect="1"/>
          </p:cNvPicPr>
          <p:nvPr>
            <p:ph idx="1"/>
          </p:nvPr>
        </p:nvPicPr>
        <p:blipFill>
          <a:blip r:embed="rId2"/>
          <a:stretch>
            <a:fillRect/>
          </a:stretch>
        </p:blipFill>
        <p:spPr>
          <a:xfrm>
            <a:off x="6570253" y="2667000"/>
            <a:ext cx="4822057" cy="3216275"/>
          </a:xfrm>
        </p:spPr>
      </p:pic>
      <p:sp>
        <p:nvSpPr>
          <p:cNvPr id="15"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a:extLst>
              <a:ext uri="{FF2B5EF4-FFF2-40B4-BE49-F238E27FC236}">
                <a16:creationId xmlns:a16="http://schemas.microsoft.com/office/drawing/2014/main" id="{3DBF8511-41D6-3CC1-DECC-7DA5D41DCDE8}"/>
              </a:ext>
            </a:extLst>
          </p:cNvPr>
          <p:cNvGraphicFramePr>
            <a:graphicFrameLocks/>
          </p:cNvGraphicFramePr>
          <p:nvPr/>
        </p:nvGraphicFramePr>
        <p:xfrm>
          <a:off x="1148186" y="1791582"/>
          <a:ext cx="4451372" cy="2930411"/>
        </p:xfrm>
        <a:graphic>
          <a:graphicData uri="http://schemas.openxmlformats.org/drawingml/2006/table">
            <a:tbl>
              <a:tblPr firstRow="1" bandRow="1">
                <a:noFill/>
                <a:tableStyleId>{5C22544A-7EE6-4342-B048-85BDC9FD1C3A}</a:tableStyleId>
              </a:tblPr>
              <a:tblGrid>
                <a:gridCol w="2084138">
                  <a:extLst>
                    <a:ext uri="{9D8B030D-6E8A-4147-A177-3AD203B41FA5}">
                      <a16:colId xmlns:a16="http://schemas.microsoft.com/office/drawing/2014/main" val="3207392037"/>
                    </a:ext>
                  </a:extLst>
                </a:gridCol>
                <a:gridCol w="2367234">
                  <a:extLst>
                    <a:ext uri="{9D8B030D-6E8A-4147-A177-3AD203B41FA5}">
                      <a16:colId xmlns:a16="http://schemas.microsoft.com/office/drawing/2014/main" val="3786734499"/>
                    </a:ext>
                  </a:extLst>
                </a:gridCol>
              </a:tblGrid>
              <a:tr h="567176">
                <a:tc>
                  <a:txBody>
                    <a:bodyPr/>
                    <a:lstStyle/>
                    <a:p>
                      <a:r>
                        <a:rPr lang="en-US" sz="1700">
                          <a:solidFill>
                            <a:schemeClr val="tx1">
                              <a:lumMod val="75000"/>
                              <a:lumOff val="25000"/>
                            </a:schemeClr>
                          </a:solidFill>
                          <a:effectLst/>
                        </a:rPr>
                        <a:t>Customer Name</a:t>
                      </a:r>
                      <a:endParaRPr lang="en-US" sz="1700" b="1">
                        <a:solidFill>
                          <a:schemeClr val="tx1">
                            <a:lumMod val="75000"/>
                            <a:lumOff val="25000"/>
                          </a:schemeClr>
                        </a:solidFill>
                        <a:effectLst/>
                        <a:latin typeface="Calibri" panose="020F0502020204030204" pitchFamily="34" charset="0"/>
                      </a:endParaRPr>
                    </a:p>
                  </a:txBody>
                  <a:tcPr marL="221553" marR="132932" marT="132932" marB="1329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700">
                          <a:solidFill>
                            <a:schemeClr val="tx1">
                              <a:lumMod val="75000"/>
                              <a:lumOff val="25000"/>
                            </a:schemeClr>
                          </a:solidFill>
                          <a:effectLst/>
                        </a:rPr>
                        <a:t>Number OF Orders</a:t>
                      </a:r>
                      <a:endParaRPr lang="en-US" sz="1700" b="1">
                        <a:solidFill>
                          <a:schemeClr val="tx1">
                            <a:lumMod val="75000"/>
                            <a:lumOff val="25000"/>
                          </a:schemeClr>
                        </a:solidFill>
                        <a:effectLst/>
                        <a:latin typeface="Calibri" panose="020F0502020204030204" pitchFamily="34" charset="0"/>
                      </a:endParaRPr>
                    </a:p>
                  </a:txBody>
                  <a:tcPr marL="221553" marR="132932" marT="132932" marB="1329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673160664"/>
                  </a:ext>
                </a:extLst>
              </a:tr>
              <a:tr h="472647">
                <a:tc>
                  <a:txBody>
                    <a:bodyPr/>
                    <a:lstStyle/>
                    <a:p>
                      <a:r>
                        <a:rPr lang="en-US" sz="1400">
                          <a:solidFill>
                            <a:schemeClr val="tx1">
                              <a:lumMod val="75000"/>
                              <a:lumOff val="25000"/>
                            </a:schemeClr>
                          </a:solidFill>
                          <a:effectLst/>
                        </a:rPr>
                        <a:t>Jose Pavarotti</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r"/>
                      <a:r>
                        <a:rPr lang="en-US" sz="1400">
                          <a:solidFill>
                            <a:schemeClr val="tx1">
                              <a:lumMod val="75000"/>
                              <a:lumOff val="25000"/>
                            </a:schemeClr>
                          </a:solidFill>
                          <a:effectLst/>
                        </a:rPr>
                        <a:t>31</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352918476"/>
                  </a:ext>
                </a:extLst>
              </a:tr>
              <a:tr h="472647">
                <a:tc>
                  <a:txBody>
                    <a:bodyPr/>
                    <a:lstStyle/>
                    <a:p>
                      <a:r>
                        <a:rPr lang="en-US" sz="1400">
                          <a:solidFill>
                            <a:schemeClr val="tx1">
                              <a:lumMod val="75000"/>
                              <a:lumOff val="25000"/>
                            </a:schemeClr>
                          </a:solidFill>
                          <a:effectLst/>
                        </a:rPr>
                        <a:t>Roland Mendel</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r"/>
                      <a:r>
                        <a:rPr lang="en-US" sz="1400">
                          <a:solidFill>
                            <a:schemeClr val="tx1">
                              <a:lumMod val="75000"/>
                              <a:lumOff val="25000"/>
                            </a:schemeClr>
                          </a:solidFill>
                          <a:effectLst/>
                        </a:rPr>
                        <a:t>30</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87070150"/>
                  </a:ext>
                </a:extLst>
              </a:tr>
              <a:tr h="472647">
                <a:tc>
                  <a:txBody>
                    <a:bodyPr/>
                    <a:lstStyle/>
                    <a:p>
                      <a:r>
                        <a:rPr lang="en-US" sz="1400">
                          <a:solidFill>
                            <a:schemeClr val="tx1">
                              <a:lumMod val="75000"/>
                              <a:lumOff val="25000"/>
                            </a:schemeClr>
                          </a:solidFill>
                          <a:effectLst/>
                        </a:rPr>
                        <a:t>Horst Kloss</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r"/>
                      <a:r>
                        <a:rPr lang="en-US" sz="1400">
                          <a:solidFill>
                            <a:schemeClr val="tx1">
                              <a:lumMod val="75000"/>
                              <a:lumOff val="25000"/>
                            </a:schemeClr>
                          </a:solidFill>
                          <a:effectLst/>
                        </a:rPr>
                        <a:t>28</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977403095"/>
                  </a:ext>
                </a:extLst>
              </a:tr>
              <a:tr h="472647">
                <a:tc>
                  <a:txBody>
                    <a:bodyPr/>
                    <a:lstStyle/>
                    <a:p>
                      <a:r>
                        <a:rPr lang="en-US" sz="1400">
                          <a:solidFill>
                            <a:schemeClr val="tx1">
                              <a:lumMod val="75000"/>
                              <a:lumOff val="25000"/>
                            </a:schemeClr>
                          </a:solidFill>
                          <a:effectLst/>
                        </a:rPr>
                        <a:t>Maria Larsson</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r"/>
                      <a:r>
                        <a:rPr lang="en-US" sz="1400">
                          <a:solidFill>
                            <a:schemeClr val="tx1">
                              <a:lumMod val="75000"/>
                              <a:lumOff val="25000"/>
                            </a:schemeClr>
                          </a:solidFill>
                          <a:effectLst/>
                        </a:rPr>
                        <a:t>19</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07015335"/>
                  </a:ext>
                </a:extLst>
              </a:tr>
              <a:tr h="472647">
                <a:tc>
                  <a:txBody>
                    <a:bodyPr/>
                    <a:lstStyle/>
                    <a:p>
                      <a:r>
                        <a:rPr lang="en-US" sz="1400">
                          <a:solidFill>
                            <a:schemeClr val="tx1">
                              <a:lumMod val="75000"/>
                              <a:lumOff val="25000"/>
                            </a:schemeClr>
                          </a:solidFill>
                          <a:effectLst/>
                        </a:rPr>
                        <a:t>Patricia McKenna</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r"/>
                      <a:r>
                        <a:rPr lang="en-US" sz="1400">
                          <a:solidFill>
                            <a:schemeClr val="tx1">
                              <a:lumMod val="75000"/>
                              <a:lumOff val="25000"/>
                            </a:schemeClr>
                          </a:solidFill>
                          <a:effectLst/>
                        </a:rPr>
                        <a:t>19</a:t>
                      </a:r>
                      <a:endParaRPr lang="en-US" sz="1400">
                        <a:solidFill>
                          <a:schemeClr val="tx1">
                            <a:lumMod val="75000"/>
                            <a:lumOff val="25000"/>
                          </a:schemeClr>
                        </a:solidFill>
                        <a:effectLst/>
                        <a:latin typeface="Calibri" panose="020F0502020204030204" pitchFamily="34" charset="0"/>
                      </a:endParaRPr>
                    </a:p>
                  </a:txBody>
                  <a:tcPr marL="221553" marR="115208" marT="115208" marB="115208"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144462062"/>
                  </a:ext>
                </a:extLst>
              </a:tr>
            </a:tbl>
          </a:graphicData>
        </a:graphic>
      </p:graphicFrame>
    </p:spTree>
    <p:extLst>
      <p:ext uri="{BB962C8B-B14F-4D97-AF65-F5344CB8AC3E}">
        <p14:creationId xmlns:p14="http://schemas.microsoft.com/office/powerpoint/2010/main" val="48617917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5" name="Picture 5" descr="Chart, bar chart&#10;&#10;Description automatically generated">
            <a:extLst>
              <a:ext uri="{FF2B5EF4-FFF2-40B4-BE49-F238E27FC236}">
                <a16:creationId xmlns:a16="http://schemas.microsoft.com/office/drawing/2014/main" id="{D687AF56-B7B8-8B19-E02D-F4CAE49D2854}"/>
              </a:ext>
            </a:extLst>
          </p:cNvPr>
          <p:cNvPicPr>
            <a:picLocks noGrp="1" noChangeAspect="1"/>
          </p:cNvPicPr>
          <p:nvPr>
            <p:ph idx="1"/>
          </p:nvPr>
        </p:nvPicPr>
        <p:blipFill>
          <a:blip r:embed="rId2"/>
          <a:stretch>
            <a:fillRect/>
          </a:stretch>
        </p:blipFill>
        <p:spPr>
          <a:xfrm>
            <a:off x="731461" y="298212"/>
            <a:ext cx="10553375" cy="6481549"/>
          </a:xfrm>
        </p:spPr>
      </p:pic>
    </p:spTree>
    <p:extLst>
      <p:ext uri="{BB962C8B-B14F-4D97-AF65-F5344CB8AC3E}">
        <p14:creationId xmlns:p14="http://schemas.microsoft.com/office/powerpoint/2010/main" val="216988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4E7B1-6FEF-FD67-2C9B-0526EBA4E326}"/>
              </a:ext>
            </a:extLst>
          </p:cNvPr>
          <p:cNvSpPr>
            <a:spLocks noGrp="1"/>
          </p:cNvSpPr>
          <p:nvPr>
            <p:ph type="title"/>
          </p:nvPr>
        </p:nvSpPr>
        <p:spPr>
          <a:xfrm>
            <a:off x="6420465" y="609600"/>
            <a:ext cx="5122606" cy="1905000"/>
          </a:xfrm>
        </p:spPr>
        <p:txBody>
          <a:bodyPr>
            <a:normAutofit/>
          </a:bodyPr>
          <a:lstStyle/>
          <a:p>
            <a:r>
              <a:rPr lang="en-US">
                <a:gradFill flip="none" rotWithShape="1">
                  <a:gsLst>
                    <a:gs pos="0">
                      <a:sysClr val="window" lastClr="FFFFFF"/>
                    </a:gs>
                    <a:gs pos="100000">
                      <a:sysClr val="window" lastClr="FFFFFF">
                        <a:lumMod val="65000"/>
                      </a:sys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WHICH DAYS ARE THE MOST PRODUCTIVE ONES ?</a:t>
            </a:r>
            <a:endParaRPr lang="en-US">
              <a:gradFill flip="none" rotWithShape="1">
                <a:gsLst>
                  <a:gs pos="0">
                    <a:sysClr val="window" lastClr="FFFFFF"/>
                  </a:gs>
                  <a:gs pos="100000">
                    <a:sysClr val="window" lastClr="FFFFFF">
                      <a:lumMod val="65000"/>
                    </a:sysClr>
                  </a:gs>
                </a:gsLst>
                <a:lin ang="5580000" scaled="0"/>
                <a:tileRect/>
              </a:gradFill>
            </a:endParaRPr>
          </a:p>
        </p:txBody>
      </p:sp>
      <p:pic>
        <p:nvPicPr>
          <p:cNvPr id="6" name="Picture 6" descr="Calendar">
            <a:extLst>
              <a:ext uri="{FF2B5EF4-FFF2-40B4-BE49-F238E27FC236}">
                <a16:creationId xmlns:a16="http://schemas.microsoft.com/office/drawing/2014/main" id="{101A0D77-55C8-E820-133D-0D60FFAA8B97}"/>
              </a:ext>
            </a:extLst>
          </p:cNvPr>
          <p:cNvPicPr>
            <a:picLocks noGrp="1" noChangeAspect="1"/>
          </p:cNvPicPr>
          <p:nvPr>
            <p:ph idx="1"/>
          </p:nvPr>
        </p:nvPicPr>
        <p:blipFill>
          <a:blip r:embed="rId2"/>
          <a:stretch>
            <a:fillRect/>
          </a:stretch>
        </p:blipFill>
        <p:spPr>
          <a:xfrm>
            <a:off x="6568486" y="2667000"/>
            <a:ext cx="4825590" cy="3216275"/>
          </a:xfrm>
        </p:spPr>
      </p:pic>
      <p:sp>
        <p:nvSpPr>
          <p:cNvPr id="15"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E7AA1BC2-136F-0D01-EF97-C84F4CBDC5BE}"/>
              </a:ext>
            </a:extLst>
          </p:cNvPr>
          <p:cNvGraphicFramePr>
            <a:graphicFrameLocks noGrp="1"/>
          </p:cNvGraphicFramePr>
          <p:nvPr>
            <p:extLst>
              <p:ext uri="{D42A27DB-BD31-4B8C-83A1-F6EECF244321}">
                <p14:modId xmlns:p14="http://schemas.microsoft.com/office/powerpoint/2010/main" val="3421282995"/>
              </p:ext>
            </p:extLst>
          </p:nvPr>
        </p:nvGraphicFramePr>
        <p:xfrm>
          <a:off x="790754" y="805132"/>
          <a:ext cx="5104588" cy="4872600"/>
        </p:xfrm>
        <a:graphic>
          <a:graphicData uri="http://schemas.openxmlformats.org/drawingml/2006/table">
            <a:tbl>
              <a:tblPr firstRow="1" bandRow="1">
                <a:tableStyleId>{5C22544A-7EE6-4342-B048-85BDC9FD1C3A}</a:tableStyleId>
              </a:tblPr>
              <a:tblGrid>
                <a:gridCol w="2552294">
                  <a:extLst>
                    <a:ext uri="{9D8B030D-6E8A-4147-A177-3AD203B41FA5}">
                      <a16:colId xmlns:a16="http://schemas.microsoft.com/office/drawing/2014/main" val="2329381882"/>
                    </a:ext>
                  </a:extLst>
                </a:gridCol>
                <a:gridCol w="2552294">
                  <a:extLst>
                    <a:ext uri="{9D8B030D-6E8A-4147-A177-3AD203B41FA5}">
                      <a16:colId xmlns:a16="http://schemas.microsoft.com/office/drawing/2014/main" val="1952643562"/>
                    </a:ext>
                  </a:extLst>
                </a:gridCol>
              </a:tblGrid>
              <a:tr h="485586">
                <a:tc>
                  <a:txBody>
                    <a:bodyPr/>
                    <a:lstStyle/>
                    <a:p>
                      <a:pPr lvl="0">
                        <a:buNone/>
                      </a:pPr>
                      <a:r>
                        <a:rPr lang="en-US" sz="2000" b="1" cap="all" spc="60">
                          <a:solidFill>
                            <a:schemeClr val="tx1"/>
                          </a:solidFill>
                        </a:rPr>
                        <a:t>DAYS</a:t>
                      </a:r>
                      <a:endParaRPr lang="en-US"/>
                    </a:p>
                  </a:txBody>
                  <a:tcPr/>
                </a:tc>
                <a:tc>
                  <a:txBody>
                    <a:bodyPr/>
                    <a:lstStyle/>
                    <a:p>
                      <a:pPr lvl="0">
                        <a:buNone/>
                      </a:pPr>
                      <a:r>
                        <a:rPr lang="en-US" sz="2000" b="1" cap="all" spc="60">
                          <a:solidFill>
                            <a:schemeClr val="tx1"/>
                          </a:solidFill>
                        </a:rPr>
                        <a:t>ORDERS</a:t>
                      </a:r>
                      <a:endParaRPr lang="en-US"/>
                    </a:p>
                  </a:txBody>
                  <a:tcPr/>
                </a:tc>
                <a:extLst>
                  <a:ext uri="{0D108BD9-81ED-4DB2-BD59-A6C34878D82A}">
                    <a16:rowId xmlns:a16="http://schemas.microsoft.com/office/drawing/2014/main" val="819509973"/>
                  </a:ext>
                </a:extLst>
              </a:tr>
              <a:tr h="619540">
                <a:tc>
                  <a:txBody>
                    <a:bodyPr/>
                    <a:lstStyle/>
                    <a:p>
                      <a:pPr lvl="0">
                        <a:buNone/>
                      </a:pPr>
                      <a:r>
                        <a:rPr lang="en-US" sz="2700" cap="none" spc="0">
                          <a:solidFill>
                            <a:schemeClr val="tx1"/>
                          </a:solidFill>
                        </a:rPr>
                        <a:t>MONDAY</a:t>
                      </a:r>
                      <a:endParaRPr lang="en-US"/>
                    </a:p>
                  </a:txBody>
                  <a:tcPr/>
                </a:tc>
                <a:tc>
                  <a:txBody>
                    <a:bodyPr/>
                    <a:lstStyle/>
                    <a:p>
                      <a:pPr lvl="0">
                        <a:buNone/>
                      </a:pPr>
                      <a:r>
                        <a:rPr lang="en-US" sz="2700" cap="none" spc="0">
                          <a:solidFill>
                            <a:schemeClr val="tx1"/>
                          </a:solidFill>
                        </a:rPr>
                        <a:t>20.2%</a:t>
                      </a:r>
                      <a:endParaRPr lang="en-US"/>
                    </a:p>
                  </a:txBody>
                  <a:tcPr/>
                </a:tc>
                <a:extLst>
                  <a:ext uri="{0D108BD9-81ED-4DB2-BD59-A6C34878D82A}">
                    <a16:rowId xmlns:a16="http://schemas.microsoft.com/office/drawing/2014/main" val="3686406954"/>
                  </a:ext>
                </a:extLst>
              </a:tr>
              <a:tr h="619540">
                <a:tc>
                  <a:txBody>
                    <a:bodyPr/>
                    <a:lstStyle/>
                    <a:p>
                      <a:pPr lvl="0">
                        <a:buNone/>
                      </a:pPr>
                      <a:r>
                        <a:rPr lang="en-US" sz="2700" cap="none" spc="0">
                          <a:solidFill>
                            <a:schemeClr val="tx1"/>
                          </a:solidFill>
                        </a:rPr>
                        <a:t>TUESDAY</a:t>
                      </a:r>
                      <a:endParaRPr lang="en-US"/>
                    </a:p>
                  </a:txBody>
                  <a:tcPr/>
                </a:tc>
                <a:tc>
                  <a:txBody>
                    <a:bodyPr/>
                    <a:lstStyle/>
                    <a:p>
                      <a:pPr lvl="0">
                        <a:buNone/>
                      </a:pPr>
                      <a:r>
                        <a:rPr lang="en-US" sz="2700" cap="none" spc="0">
                          <a:solidFill>
                            <a:schemeClr val="tx1"/>
                          </a:solidFill>
                        </a:rPr>
                        <a:t>19.9%</a:t>
                      </a:r>
                      <a:endParaRPr lang="en-US"/>
                    </a:p>
                  </a:txBody>
                  <a:tcPr/>
                </a:tc>
                <a:extLst>
                  <a:ext uri="{0D108BD9-81ED-4DB2-BD59-A6C34878D82A}">
                    <a16:rowId xmlns:a16="http://schemas.microsoft.com/office/drawing/2014/main" val="4019714565"/>
                  </a:ext>
                </a:extLst>
              </a:tr>
              <a:tr h="619540">
                <a:tc>
                  <a:txBody>
                    <a:bodyPr/>
                    <a:lstStyle/>
                    <a:p>
                      <a:pPr lvl="0">
                        <a:buNone/>
                      </a:pPr>
                      <a:r>
                        <a:rPr lang="en-US" sz="2700" cap="none" spc="0">
                          <a:solidFill>
                            <a:schemeClr val="tx1"/>
                          </a:solidFill>
                        </a:rPr>
                        <a:t>WEDNESDAY</a:t>
                      </a:r>
                      <a:endParaRPr lang="en-US"/>
                    </a:p>
                  </a:txBody>
                  <a:tcPr/>
                </a:tc>
                <a:tc>
                  <a:txBody>
                    <a:bodyPr/>
                    <a:lstStyle/>
                    <a:p>
                      <a:pPr lvl="0">
                        <a:buNone/>
                      </a:pPr>
                      <a:r>
                        <a:rPr lang="en-US" sz="2700" cap="none" spc="0">
                          <a:solidFill>
                            <a:schemeClr val="tx1"/>
                          </a:solidFill>
                        </a:rPr>
                        <a:t>20.2%</a:t>
                      </a:r>
                      <a:endParaRPr lang="en-US"/>
                    </a:p>
                  </a:txBody>
                  <a:tcPr/>
                </a:tc>
                <a:extLst>
                  <a:ext uri="{0D108BD9-81ED-4DB2-BD59-A6C34878D82A}">
                    <a16:rowId xmlns:a16="http://schemas.microsoft.com/office/drawing/2014/main" val="3531110037"/>
                  </a:ext>
                </a:extLst>
              </a:tr>
              <a:tr h="619540">
                <a:tc>
                  <a:txBody>
                    <a:bodyPr/>
                    <a:lstStyle/>
                    <a:p>
                      <a:pPr lvl="0">
                        <a:buNone/>
                      </a:pPr>
                      <a:r>
                        <a:rPr lang="en-US" sz="2700" cap="none" spc="0">
                          <a:solidFill>
                            <a:schemeClr val="tx1"/>
                          </a:solidFill>
                        </a:rPr>
                        <a:t>THURSDAY</a:t>
                      </a:r>
                      <a:endParaRPr lang="en-US"/>
                    </a:p>
                  </a:txBody>
                  <a:tcPr/>
                </a:tc>
                <a:tc>
                  <a:txBody>
                    <a:bodyPr/>
                    <a:lstStyle/>
                    <a:p>
                      <a:pPr lvl="0">
                        <a:buNone/>
                      </a:pPr>
                      <a:r>
                        <a:rPr lang="en-US" sz="2700" cap="none" spc="0">
                          <a:solidFill>
                            <a:schemeClr val="tx1"/>
                          </a:solidFill>
                        </a:rPr>
                        <a:t>19.8%</a:t>
                      </a:r>
                      <a:endParaRPr lang="en-US"/>
                    </a:p>
                  </a:txBody>
                  <a:tcPr/>
                </a:tc>
                <a:extLst>
                  <a:ext uri="{0D108BD9-81ED-4DB2-BD59-A6C34878D82A}">
                    <a16:rowId xmlns:a16="http://schemas.microsoft.com/office/drawing/2014/main" val="2325111825"/>
                  </a:ext>
                </a:extLst>
              </a:tr>
              <a:tr h="669774">
                <a:tc>
                  <a:txBody>
                    <a:bodyPr/>
                    <a:lstStyle/>
                    <a:p>
                      <a:pPr lvl="0">
                        <a:buNone/>
                      </a:pPr>
                      <a:r>
                        <a:rPr lang="en-US" sz="2700" cap="none" spc="0">
                          <a:solidFill>
                            <a:schemeClr val="tx1"/>
                          </a:solidFill>
                        </a:rPr>
                        <a:t>FRIDAY</a:t>
                      </a:r>
                      <a:endParaRPr lang="en-US"/>
                    </a:p>
                  </a:txBody>
                  <a:tcPr/>
                </a:tc>
                <a:tc>
                  <a:txBody>
                    <a:bodyPr/>
                    <a:lstStyle/>
                    <a:p>
                      <a:pPr lvl="0">
                        <a:buNone/>
                      </a:pPr>
                      <a:r>
                        <a:rPr lang="en-US" sz="2700" cap="none" spc="0">
                          <a:solidFill>
                            <a:schemeClr val="tx1"/>
                          </a:solidFill>
                        </a:rPr>
                        <a:t>0%</a:t>
                      </a:r>
                      <a:endParaRPr lang="en-US"/>
                    </a:p>
                  </a:txBody>
                  <a:tcPr/>
                </a:tc>
                <a:extLst>
                  <a:ext uri="{0D108BD9-81ED-4DB2-BD59-A6C34878D82A}">
                    <a16:rowId xmlns:a16="http://schemas.microsoft.com/office/drawing/2014/main" val="1518238739"/>
                  </a:ext>
                </a:extLst>
              </a:tr>
              <a:tr h="619540">
                <a:tc>
                  <a:txBody>
                    <a:bodyPr/>
                    <a:lstStyle/>
                    <a:p>
                      <a:r>
                        <a:rPr lang="en-US" sz="2700"/>
                        <a:t>SATURDAY</a:t>
                      </a:r>
                    </a:p>
                  </a:txBody>
                  <a:tcPr/>
                </a:tc>
                <a:tc>
                  <a:txBody>
                    <a:bodyPr/>
                    <a:lstStyle/>
                    <a:p>
                      <a:r>
                        <a:rPr lang="en-US" sz="2700"/>
                        <a:t>0 %</a:t>
                      </a:r>
                    </a:p>
                  </a:txBody>
                  <a:tcPr/>
                </a:tc>
                <a:extLst>
                  <a:ext uri="{0D108BD9-81ED-4DB2-BD59-A6C34878D82A}">
                    <a16:rowId xmlns:a16="http://schemas.microsoft.com/office/drawing/2014/main" val="3758902696"/>
                  </a:ext>
                </a:extLst>
              </a:tr>
              <a:tr h="619540">
                <a:tc>
                  <a:txBody>
                    <a:bodyPr/>
                    <a:lstStyle/>
                    <a:p>
                      <a:pPr lvl="0">
                        <a:buNone/>
                      </a:pPr>
                      <a:r>
                        <a:rPr lang="en-US" sz="2700" b="0" i="0" u="none" strike="noStrike" noProof="0">
                          <a:solidFill>
                            <a:schemeClr val="tx1"/>
                          </a:solidFill>
                          <a:latin typeface="Century Gothic"/>
                        </a:rPr>
                        <a:t>SUNDAY</a:t>
                      </a:r>
                      <a:endParaRPr lang="en-US" sz="2700"/>
                    </a:p>
                  </a:txBody>
                  <a:tcPr/>
                </a:tc>
                <a:tc>
                  <a:txBody>
                    <a:bodyPr/>
                    <a:lstStyle/>
                    <a:p>
                      <a:pPr lvl="0">
                        <a:buNone/>
                      </a:pPr>
                      <a:r>
                        <a:rPr lang="en-US" sz="2700" b="0" i="0" u="none" strike="noStrike" noProof="0">
                          <a:solidFill>
                            <a:schemeClr val="tx1"/>
                          </a:solidFill>
                          <a:latin typeface="Century Gothic"/>
                        </a:rPr>
                        <a:t>19.9%</a:t>
                      </a:r>
                      <a:endParaRPr lang="en-US" sz="2700"/>
                    </a:p>
                  </a:txBody>
                  <a:tcPr/>
                </a:tc>
                <a:extLst>
                  <a:ext uri="{0D108BD9-81ED-4DB2-BD59-A6C34878D82A}">
                    <a16:rowId xmlns:a16="http://schemas.microsoft.com/office/drawing/2014/main" val="3329071566"/>
                  </a:ext>
                </a:extLst>
              </a:tr>
            </a:tbl>
          </a:graphicData>
        </a:graphic>
      </p:graphicFrame>
    </p:spTree>
    <p:extLst>
      <p:ext uri="{BB962C8B-B14F-4D97-AF65-F5344CB8AC3E}">
        <p14:creationId xmlns:p14="http://schemas.microsoft.com/office/powerpoint/2010/main" val="304356795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 accessory, vector graphics&#10;&#10;Description automatically generated">
            <a:extLst>
              <a:ext uri="{FF2B5EF4-FFF2-40B4-BE49-F238E27FC236}">
                <a16:creationId xmlns:a16="http://schemas.microsoft.com/office/drawing/2014/main" id="{98388B8B-297A-3165-2151-8FD60BEC7AA4}"/>
              </a:ext>
            </a:extLst>
          </p:cNvPr>
          <p:cNvPicPr>
            <a:picLocks noGrp="1" noChangeAspect="1"/>
          </p:cNvPicPr>
          <p:nvPr>
            <p:ph idx="1"/>
          </p:nvPr>
        </p:nvPicPr>
        <p:blipFill>
          <a:blip r:embed="rId2"/>
          <a:stretch>
            <a:fillRect/>
          </a:stretch>
        </p:blipFill>
        <p:spPr>
          <a:xfrm>
            <a:off x="-2426" y="541040"/>
            <a:ext cx="12196849" cy="5984393"/>
          </a:xfrm>
        </p:spPr>
      </p:pic>
      <p:sp>
        <p:nvSpPr>
          <p:cNvPr id="2" name="Title 1"/>
          <p:cNvSpPr>
            <a:spLocks noGrp="1"/>
          </p:cNvSpPr>
          <p:nvPr>
            <p:ph type="title"/>
          </p:nvPr>
        </p:nvSpPr>
        <p:spPr>
          <a:xfrm>
            <a:off x="163751" y="393940"/>
            <a:ext cx="9517810" cy="1085491"/>
          </a:xfrm>
        </p:spPr>
        <p:txBody>
          <a:bodyPr/>
          <a:lstStyle/>
          <a:p>
            <a:r>
              <a:rPr lang="en-US" b="1">
                <a:solidFill>
                  <a:schemeClr val="bg1"/>
                </a:solidFill>
                <a:effectLst>
                  <a:glow rad="38100">
                    <a:prstClr val="black">
                      <a:lumMod val="65000"/>
                      <a:lumOff val="35000"/>
                      <a:alpha val="40000"/>
                    </a:prstClr>
                  </a:glow>
                  <a:outerShdw blurRad="28575" dist="38100" dir="14040000" algn="tl" rotWithShape="0">
                    <a:srgbClr val="000000">
                      <a:alpha val="25000"/>
                    </a:srgbClr>
                  </a:outerShdw>
                </a:effectLst>
                <a:highlight>
                  <a:srgbClr val="FFFF00"/>
                </a:highlight>
              </a:rPr>
              <a:t>Order placed with respect to DAYs:</a:t>
            </a:r>
          </a:p>
        </p:txBody>
      </p:sp>
    </p:spTree>
    <p:extLst>
      <p:ext uri="{BB962C8B-B14F-4D97-AF65-F5344CB8AC3E}">
        <p14:creationId xmlns:p14="http://schemas.microsoft.com/office/powerpoint/2010/main" val="139278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254BB-2AF8-C47B-C541-CB4BC7B44BD4}"/>
              </a:ext>
            </a:extLst>
          </p:cNvPr>
          <p:cNvSpPr>
            <a:spLocks noGrp="1"/>
          </p:cNvSpPr>
          <p:nvPr>
            <p:ph type="title"/>
          </p:nvPr>
        </p:nvSpPr>
        <p:spPr>
          <a:xfrm>
            <a:off x="8164106" y="623977"/>
            <a:ext cx="3369133" cy="4505492"/>
          </a:xfrm>
        </p:spPr>
        <p:txBody>
          <a:bodyPr vert="horz" lIns="91440" tIns="45720" rIns="91440" bIns="45720" rtlCol="0" anchor="b">
            <a:normAutofit/>
          </a:bodyPr>
          <a:lstStyle/>
          <a:p>
            <a:pPr algn="ctr"/>
            <a:r>
              <a:rPr lang="en-US" sz="400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WHICH CITY HAS HIGHEST NUMBER OF ORDERS?</a:t>
            </a:r>
            <a:endParaRPr lang="en-US" sz="4000">
              <a:solidFill>
                <a:srgbClr val="FFC000"/>
              </a:solidFill>
              <a:effectLst>
                <a:glow rad="38100">
                  <a:prstClr val="white">
                    <a:lumMod val="65000"/>
                    <a:lumOff val="35000"/>
                    <a:alpha val="50000"/>
                  </a:prstClr>
                </a:glow>
                <a:outerShdw blurRad="28575" dist="31750" dir="13200000" algn="tl" rotWithShape="0">
                  <a:srgbClr val="000000">
                    <a:alpha val="25000"/>
                  </a:srgbClr>
                </a:outerShdw>
              </a:effectLst>
            </a:endParaRPr>
          </a:p>
        </p:txBody>
      </p:sp>
      <p:sp>
        <p:nvSpPr>
          <p:cNvPr id="17"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4" descr="Map&#10;&#10;Description automatically generated">
            <a:extLst>
              <a:ext uri="{FF2B5EF4-FFF2-40B4-BE49-F238E27FC236}">
                <a16:creationId xmlns:a16="http://schemas.microsoft.com/office/drawing/2014/main" id="{7DD09319-9992-C0C7-E810-DB2F07C811E8}"/>
              </a:ext>
            </a:extLst>
          </p:cNvPr>
          <p:cNvPicPr>
            <a:picLocks noGrp="1" noChangeAspect="1"/>
          </p:cNvPicPr>
          <p:nvPr>
            <p:ph idx="1"/>
          </p:nvPr>
        </p:nvPicPr>
        <p:blipFill>
          <a:blip r:embed="rId2"/>
          <a:stretch>
            <a:fillRect/>
          </a:stretch>
        </p:blipFill>
        <p:spPr>
          <a:xfrm>
            <a:off x="1142544" y="1615072"/>
            <a:ext cx="5915570" cy="3608496"/>
          </a:xfrm>
          <a:prstGeom prst="rect">
            <a:avLst/>
          </a:prstGeom>
        </p:spPr>
      </p:pic>
    </p:spTree>
    <p:extLst>
      <p:ext uri="{BB962C8B-B14F-4D97-AF65-F5344CB8AC3E}">
        <p14:creationId xmlns:p14="http://schemas.microsoft.com/office/powerpoint/2010/main" val="63151403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35" y="221411"/>
            <a:ext cx="10941168" cy="1430548"/>
          </a:xfrm>
        </p:spPr>
        <p:txBody>
          <a:bodyPr/>
          <a:lstStyle/>
          <a:p>
            <a:r>
              <a:rPr lang="en-US"/>
              <a:t>Number of orders by city</a:t>
            </a:r>
          </a:p>
        </p:txBody>
      </p:sp>
      <p:sp>
        <p:nvSpPr>
          <p:cNvPr id="3" name="Content Placeholder 2"/>
          <p:cNvSpPr>
            <a:spLocks noGrp="1"/>
          </p:cNvSpPr>
          <p:nvPr>
            <p:ph sz="half" idx="1"/>
          </p:nvPr>
        </p:nvSpPr>
        <p:spPr>
          <a:xfrm>
            <a:off x="1295400" y="2389516"/>
            <a:ext cx="1118559" cy="3782684"/>
          </a:xfrm>
        </p:spPr>
        <p:txBody>
          <a:bodyPr vert="horz" lIns="91440" tIns="45720" rIns="91440" bIns="45720" rtlCol="0" anchor="t">
            <a:normAutofit/>
          </a:bodyPr>
          <a:lstStyle/>
          <a:p>
            <a:endParaRPr lang="en-US"/>
          </a:p>
        </p:txBody>
      </p:sp>
      <p:pic>
        <p:nvPicPr>
          <p:cNvPr id="8" name="Picture 8" descr="Chart, bar chart&#10;&#10;Description automatically generated">
            <a:extLst>
              <a:ext uri="{FF2B5EF4-FFF2-40B4-BE49-F238E27FC236}">
                <a16:creationId xmlns:a16="http://schemas.microsoft.com/office/drawing/2014/main" id="{A26F9888-226B-C22C-F398-CB6361CF0065}"/>
              </a:ext>
            </a:extLst>
          </p:cNvPr>
          <p:cNvPicPr>
            <a:picLocks noGrp="1" noChangeAspect="1"/>
          </p:cNvPicPr>
          <p:nvPr>
            <p:ph sz="half" idx="2"/>
          </p:nvPr>
        </p:nvPicPr>
        <p:blipFill>
          <a:blip r:embed="rId2"/>
          <a:stretch>
            <a:fillRect/>
          </a:stretch>
        </p:blipFill>
        <p:spPr>
          <a:xfrm>
            <a:off x="271734" y="1526852"/>
            <a:ext cx="11746300" cy="5177333"/>
          </a:xfrm>
        </p:spPr>
      </p:pic>
    </p:spTree>
    <p:extLst>
      <p:ext uri="{BB962C8B-B14F-4D97-AF65-F5344CB8AC3E}">
        <p14:creationId xmlns:p14="http://schemas.microsoft.com/office/powerpoint/2010/main" val="421385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A7FA-3603-D1C9-FE4B-BDEE34FC98FB}"/>
              </a:ext>
            </a:extLst>
          </p:cNvPr>
          <p:cNvSpPr>
            <a:spLocks noGrp="1"/>
          </p:cNvSpPr>
          <p:nvPr>
            <p:ph type="title"/>
          </p:nvPr>
        </p:nvSpPr>
        <p:spPr>
          <a:xfrm>
            <a:off x="988630" y="4363271"/>
            <a:ext cx="10200986" cy="1843178"/>
          </a:xfrm>
        </p:spPr>
        <p:txBody>
          <a:bodyPr vert="horz" lIns="91440" tIns="45720" rIns="91440" bIns="45720" rtlCol="0" anchor="b">
            <a:normAutofit/>
          </a:bodyPr>
          <a:lstStyle/>
          <a:p>
            <a:pPr algn="ctr">
              <a:lnSpc>
                <a:spcPct val="90000"/>
              </a:lnSpc>
            </a:pPr>
            <a:r>
              <a:rPr lang="en-US" sz="410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WHAT IS THE TRENDLINE FOR ORDERS?</a:t>
            </a:r>
          </a:p>
        </p:txBody>
      </p:sp>
      <p:sp>
        <p:nvSpPr>
          <p:cNvPr id="11" name="Rectangle 10">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Seats with people at the movies">
            <a:extLst>
              <a:ext uri="{FF2B5EF4-FFF2-40B4-BE49-F238E27FC236}">
                <a16:creationId xmlns:a16="http://schemas.microsoft.com/office/drawing/2014/main" id="{10CACDF5-3745-5D11-0516-7F84258DCAFA}"/>
              </a:ext>
            </a:extLst>
          </p:cNvPr>
          <p:cNvPicPr>
            <a:picLocks noGrp="1" noChangeAspect="1"/>
          </p:cNvPicPr>
          <p:nvPr>
            <p:ph sz="half" idx="1"/>
          </p:nvPr>
        </p:nvPicPr>
        <p:blipFill>
          <a:blip r:embed="rId3"/>
          <a:stretch>
            <a:fillRect/>
          </a:stretch>
        </p:blipFill>
        <p:spPr>
          <a:xfrm>
            <a:off x="882992" y="640079"/>
            <a:ext cx="4727779" cy="3155793"/>
          </a:xfrm>
          <a:prstGeom prst="rect">
            <a:avLst/>
          </a:prstGeom>
        </p:spPr>
      </p:pic>
      <p:pic>
        <p:nvPicPr>
          <p:cNvPr id="6" name="Picture 6" descr="Question mark against red wall">
            <a:extLst>
              <a:ext uri="{FF2B5EF4-FFF2-40B4-BE49-F238E27FC236}">
                <a16:creationId xmlns:a16="http://schemas.microsoft.com/office/drawing/2014/main" id="{8D3AF2CE-DDBC-DB79-C4D1-03366EED1D79}"/>
              </a:ext>
            </a:extLst>
          </p:cNvPr>
          <p:cNvPicPr>
            <a:picLocks noGrp="1" noChangeAspect="1"/>
          </p:cNvPicPr>
          <p:nvPr>
            <p:ph sz="half" idx="2"/>
          </p:nvPr>
        </p:nvPicPr>
        <p:blipFill>
          <a:blip r:embed="rId4"/>
          <a:stretch>
            <a:fillRect/>
          </a:stretch>
        </p:blipFill>
        <p:spPr>
          <a:xfrm>
            <a:off x="6342545" y="640080"/>
            <a:ext cx="5205147" cy="3149114"/>
          </a:xfrm>
          <a:prstGeom prst="rect">
            <a:avLst/>
          </a:prstGeom>
        </p:spPr>
      </p:pic>
    </p:spTree>
    <p:extLst>
      <p:ext uri="{BB962C8B-B14F-4D97-AF65-F5344CB8AC3E}">
        <p14:creationId xmlns:p14="http://schemas.microsoft.com/office/powerpoint/2010/main" val="11202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1897809" cy="265982"/>
          </a:xfrm>
        </p:spPr>
        <p:txBody>
          <a:bodyPr vert="horz" lIns="91440" tIns="45720" rIns="91440" bIns="45720" rtlCol="0" anchor="ctr">
            <a:noAutofit/>
          </a:bodyPr>
          <a:lstStyle/>
          <a:p>
            <a:r>
              <a:rPr lang="en-US"/>
              <a:t>.</a:t>
            </a:r>
          </a:p>
        </p:txBody>
      </p:sp>
      <p:graphicFrame>
        <p:nvGraphicFramePr>
          <p:cNvPr id="10" name="Content Placeholder 5" descr="Basic Chevron Process" title="SmartArt"/>
          <p:cNvGraphicFramePr>
            <a:graphicFrameLocks noGrp="1"/>
          </p:cNvGraphicFramePr>
          <p:nvPr>
            <p:ph idx="1"/>
            <p:extLst>
              <p:ext uri="{D42A27DB-BD31-4B8C-83A1-F6EECF244321}">
                <p14:modId xmlns:p14="http://schemas.microsoft.com/office/powerpoint/2010/main" val="2032778590"/>
              </p:ext>
            </p:extLst>
          </p:nvPr>
        </p:nvGraphicFramePr>
        <p:xfrm>
          <a:off x="853866" y="999228"/>
          <a:ext cx="10739885" cy="5482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14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81" y="207034"/>
            <a:ext cx="10711130" cy="2307566"/>
          </a:xfrm>
        </p:spPr>
        <p:txBody>
          <a:bodyPr/>
          <a:lstStyle/>
          <a:p>
            <a:r>
              <a:rPr lang="en-US">
                <a:solidFill>
                  <a:srgbClr val="FFC000"/>
                </a:solidFill>
                <a:effectLst>
                  <a:glow rad="38100">
                    <a:prstClr val="black">
                      <a:lumMod val="65000"/>
                      <a:lumOff val="35000"/>
                      <a:alpha val="40000"/>
                    </a:prstClr>
                  </a:glow>
                  <a:outerShdw blurRad="28575" dist="38100" dir="14040000" algn="tl" rotWithShape="0">
                    <a:srgbClr val="000000">
                      <a:alpha val="25000"/>
                    </a:srgbClr>
                  </a:outerShdw>
                </a:effectLst>
              </a:rPr>
              <a:t>TRENDLINE FOR NUMBER OF ORDERS:</a:t>
            </a:r>
          </a:p>
        </p:txBody>
      </p:sp>
      <p:sp>
        <p:nvSpPr>
          <p:cNvPr id="3" name="Content Placeholder 2"/>
          <p:cNvSpPr>
            <a:spLocks noGrp="1"/>
          </p:cNvSpPr>
          <p:nvPr>
            <p:ph idx="1"/>
          </p:nvPr>
        </p:nvSpPr>
        <p:spPr/>
        <p:txBody>
          <a:bodyPr vert="horz" lIns="91440" tIns="45720" rIns="91440" bIns="45720" rtlCol="0" anchor="t">
            <a:normAutofit/>
          </a:bodyPr>
          <a:lstStyle/>
          <a:p>
            <a:endParaRPr lang="en-US"/>
          </a:p>
        </p:txBody>
      </p:sp>
      <p:pic>
        <p:nvPicPr>
          <p:cNvPr id="5" name="Picture 4" descr="Chart, bar chart, histogram&#10;&#10;Description automatically generated">
            <a:extLst>
              <a:ext uri="{FF2B5EF4-FFF2-40B4-BE49-F238E27FC236}">
                <a16:creationId xmlns:a16="http://schemas.microsoft.com/office/drawing/2014/main" id="{77589456-D3BB-0ED6-3D6E-147E770D68B3}"/>
              </a:ext>
            </a:extLst>
          </p:cNvPr>
          <p:cNvPicPr>
            <a:picLocks noChangeAspect="1"/>
          </p:cNvPicPr>
          <p:nvPr/>
        </p:nvPicPr>
        <p:blipFill>
          <a:blip r:embed="rId2"/>
          <a:stretch>
            <a:fillRect/>
          </a:stretch>
        </p:blipFill>
        <p:spPr>
          <a:xfrm>
            <a:off x="109269" y="2072768"/>
            <a:ext cx="11973463" cy="5386654"/>
          </a:xfrm>
          <a:prstGeom prst="rect">
            <a:avLst/>
          </a:prstGeom>
        </p:spPr>
      </p:pic>
    </p:spTree>
    <p:extLst>
      <p:ext uri="{BB962C8B-B14F-4D97-AF65-F5344CB8AC3E}">
        <p14:creationId xmlns:p14="http://schemas.microsoft.com/office/powerpoint/2010/main" val="2480169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E9CD-441D-184B-D17B-A13DBC5808E7}"/>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QUERIES :</a:t>
            </a:r>
          </a:p>
        </p:txBody>
      </p:sp>
      <p:pic>
        <p:nvPicPr>
          <p:cNvPr id="8" name="Picture 8" descr="Businessperson on a computer">
            <a:extLst>
              <a:ext uri="{FF2B5EF4-FFF2-40B4-BE49-F238E27FC236}">
                <a16:creationId xmlns:a16="http://schemas.microsoft.com/office/drawing/2014/main" id="{E1ADFBA6-004C-6D17-05C6-15AC6D00D5B1}"/>
              </a:ext>
            </a:extLst>
          </p:cNvPr>
          <p:cNvPicPr>
            <a:picLocks noGrp="1" noChangeAspect="1"/>
          </p:cNvPicPr>
          <p:nvPr>
            <p:ph idx="1"/>
          </p:nvPr>
        </p:nvPicPr>
        <p:blipFill rotWithShape="1">
          <a:blip r:embed="rId3"/>
          <a:srcRect l="308" r="1" b="1"/>
          <a:stretch/>
        </p:blipFill>
        <p:spPr>
          <a:xfrm>
            <a:off x="20" y="10"/>
            <a:ext cx="7574515" cy="4273816"/>
          </a:xfrm>
          <a:prstGeom prst="rect">
            <a:avLst/>
          </a:prstGeom>
        </p:spPr>
      </p:pic>
      <p:pic>
        <p:nvPicPr>
          <p:cNvPr id="9" name="Picture 9" descr="Magnifying glass showing decling performance">
            <a:extLst>
              <a:ext uri="{FF2B5EF4-FFF2-40B4-BE49-F238E27FC236}">
                <a16:creationId xmlns:a16="http://schemas.microsoft.com/office/drawing/2014/main" id="{69EBBCB6-FBC7-EFB2-6940-AE6970257056}"/>
              </a:ext>
            </a:extLst>
          </p:cNvPr>
          <p:cNvPicPr>
            <a:picLocks noChangeAspect="1"/>
          </p:cNvPicPr>
          <p:nvPr/>
        </p:nvPicPr>
        <p:blipFill rotWithShape="1">
          <a:blip r:embed="rId4"/>
          <a:srcRect r="27884" b="1"/>
          <a:stretch/>
        </p:blipFill>
        <p:spPr>
          <a:xfrm>
            <a:off x="7574535" y="10"/>
            <a:ext cx="4617465" cy="4273816"/>
          </a:xfrm>
          <a:prstGeom prst="rect">
            <a:avLst/>
          </a:prstGeom>
        </p:spPr>
      </p:pic>
    </p:spTree>
    <p:extLst>
      <p:ext uri="{BB962C8B-B14F-4D97-AF65-F5344CB8AC3E}">
        <p14:creationId xmlns:p14="http://schemas.microsoft.com/office/powerpoint/2010/main" val="2583864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1449C-DAA5-8CC9-F2E8-BC1D3840201C}"/>
              </a:ext>
            </a:extLst>
          </p:cNvPr>
          <p:cNvSpPr>
            <a:spLocks noGrp="1"/>
          </p:cNvSpPr>
          <p:nvPr>
            <p:ph type="title"/>
          </p:nvPr>
        </p:nvSpPr>
        <p:spPr>
          <a:xfrm>
            <a:off x="1751012" y="5168403"/>
            <a:ext cx="3543506" cy="261669"/>
          </a:xfrm>
        </p:spPr>
        <p:txBody>
          <a:bodyPr vert="horz" lIns="91440" tIns="45720" rIns="91440" bIns="45720" rtlCol="0" anchor="b">
            <a:normAutofit fontScale="90000"/>
          </a:bodyPr>
          <a:lstStyle/>
          <a:p>
            <a:pPr algn="ct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B6F1037C-58EA-6C10-C0DE-04D7E2A3D1E0}"/>
              </a:ext>
            </a:extLst>
          </p:cNvPr>
          <p:cNvSpPr>
            <a:spLocks noGrp="1"/>
          </p:cNvSpPr>
          <p:nvPr>
            <p:ph type="body" idx="1"/>
          </p:nvPr>
        </p:nvSpPr>
        <p:spPr>
          <a:xfrm>
            <a:off x="1751012" y="5832512"/>
            <a:ext cx="3399732" cy="405942"/>
          </a:xfrm>
        </p:spPr>
        <p:txBody>
          <a:bodyPr vert="horz" lIns="91440" tIns="45720" rIns="91440" bIns="45720" rtlCol="0" anchor="t">
            <a:normAutofit lnSpcReduction="10000"/>
          </a:bodyPr>
          <a:lstStyle/>
          <a:p>
            <a:pPr algn="ctr"/>
            <a:endParaRPr lang="en-US" sz="2100"/>
          </a:p>
        </p:txBody>
      </p:sp>
      <p:pic>
        <p:nvPicPr>
          <p:cNvPr id="5" name="Picture 5" descr="A picture containing logo&#10;&#10;Description automatically generated">
            <a:extLst>
              <a:ext uri="{FF2B5EF4-FFF2-40B4-BE49-F238E27FC236}">
                <a16:creationId xmlns:a16="http://schemas.microsoft.com/office/drawing/2014/main" id="{E8553B61-BBB3-7964-3082-3B691E0368A3}"/>
              </a:ext>
            </a:extLst>
          </p:cNvPr>
          <p:cNvPicPr>
            <a:picLocks noChangeAspect="1"/>
          </p:cNvPicPr>
          <p:nvPr/>
        </p:nvPicPr>
        <p:blipFill rotWithShape="1">
          <a:blip r:embed="rId3"/>
          <a:srcRect t="48542" b="1911"/>
          <a:stretch/>
        </p:blipFill>
        <p:spPr>
          <a:xfrm>
            <a:off x="20" y="10"/>
            <a:ext cx="12191980" cy="6559815"/>
          </a:xfrm>
          <a:prstGeom prst="rect">
            <a:avLst/>
          </a:prstGeom>
        </p:spPr>
      </p:pic>
    </p:spTree>
    <p:extLst>
      <p:ext uri="{BB962C8B-B14F-4D97-AF65-F5344CB8AC3E}">
        <p14:creationId xmlns:p14="http://schemas.microsoft.com/office/powerpoint/2010/main" val="346653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C2C-D6E6-FB21-D4F4-CF7A6EB3DF64}"/>
              </a:ext>
            </a:extLst>
          </p:cNvPr>
          <p:cNvSpPr>
            <a:spLocks noGrp="1"/>
          </p:cNvSpPr>
          <p:nvPr>
            <p:ph type="title"/>
          </p:nvPr>
        </p:nvSpPr>
        <p:spPr>
          <a:xfrm>
            <a:off x="350658" y="-310551"/>
            <a:ext cx="9905998" cy="190500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Northwind database Schema:</a:t>
            </a:r>
            <a:endParaRPr lang="en-US"/>
          </a:p>
        </p:txBody>
      </p:sp>
      <p:pic>
        <p:nvPicPr>
          <p:cNvPr id="4" name="Picture 4" descr="Diagram&#10;&#10;Description automatically generated">
            <a:extLst>
              <a:ext uri="{FF2B5EF4-FFF2-40B4-BE49-F238E27FC236}">
                <a16:creationId xmlns:a16="http://schemas.microsoft.com/office/drawing/2014/main" id="{37B4B9BE-DA26-691F-95C4-233DD9E34B71}"/>
              </a:ext>
            </a:extLst>
          </p:cNvPr>
          <p:cNvPicPr>
            <a:picLocks noGrp="1" noChangeAspect="1"/>
          </p:cNvPicPr>
          <p:nvPr>
            <p:ph idx="1"/>
          </p:nvPr>
        </p:nvPicPr>
        <p:blipFill>
          <a:blip r:embed="rId2"/>
          <a:stretch>
            <a:fillRect/>
          </a:stretch>
        </p:blipFill>
        <p:spPr>
          <a:xfrm>
            <a:off x="348260" y="1056736"/>
            <a:ext cx="11477928" cy="5352691"/>
          </a:xfrm>
        </p:spPr>
      </p:pic>
    </p:spTree>
    <p:extLst>
      <p:ext uri="{BB962C8B-B14F-4D97-AF65-F5344CB8AC3E}">
        <p14:creationId xmlns:p14="http://schemas.microsoft.com/office/powerpoint/2010/main" val="199029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94C3-21D6-498F-BF7C-B9483F5123C8}"/>
              </a:ext>
            </a:extLst>
          </p:cNvPr>
          <p:cNvSpPr>
            <a:spLocks noGrp="1"/>
          </p:cNvSpPr>
          <p:nvPr>
            <p:ph type="ctrTitle"/>
          </p:nvPr>
        </p:nvSpPr>
        <p:spPr>
          <a:xfrm>
            <a:off x="481820" y="344518"/>
            <a:ext cx="6150510" cy="3200400"/>
          </a:xfrm>
        </p:spPr>
        <p:txBody>
          <a:bodyPr vert="horz" lIns="91440" tIns="45720" rIns="91440" bIns="45720" rtlCol="0" anchor="b">
            <a:normAutofit/>
          </a:bodyPr>
          <a:lstStyle/>
          <a:p>
            <a:pPr algn="ctr"/>
            <a:r>
              <a:rPr lang="en-US" sz="480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What is an ecommerce store?</a:t>
            </a:r>
          </a:p>
        </p:txBody>
      </p:sp>
      <p:sp>
        <p:nvSpPr>
          <p:cNvPr id="3" name="Subtitle 2">
            <a:extLst>
              <a:ext uri="{FF2B5EF4-FFF2-40B4-BE49-F238E27FC236}">
                <a16:creationId xmlns:a16="http://schemas.microsoft.com/office/drawing/2014/main" id="{D494C732-A07D-A6C2-A7A9-A5D590A6E4B4}"/>
              </a:ext>
            </a:extLst>
          </p:cNvPr>
          <p:cNvSpPr>
            <a:spLocks noGrp="1"/>
          </p:cNvSpPr>
          <p:nvPr>
            <p:ph type="subTitle" idx="1"/>
          </p:nvPr>
        </p:nvSpPr>
        <p:spPr>
          <a:xfrm>
            <a:off x="639971" y="4009306"/>
            <a:ext cx="6150510" cy="1905000"/>
          </a:xfrm>
        </p:spPr>
        <p:txBody>
          <a:bodyPr vert="horz" lIns="91440" tIns="45720" rIns="91440" bIns="45720" rtlCol="0" anchor="t">
            <a:normAutofit/>
          </a:bodyPr>
          <a:lstStyle/>
          <a:p>
            <a:pPr algn="ctr"/>
            <a:r>
              <a:rPr lang="en-US" sz="2100">
                <a:gradFill flip="none" rotWithShape="1">
                  <a:gsLst>
                    <a:gs pos="0">
                      <a:schemeClr val="tx1"/>
                    </a:gs>
                    <a:gs pos="100000">
                      <a:schemeClr val="tx1">
                        <a:lumMod val="75000"/>
                      </a:schemeClr>
                    </a:gs>
                  </a:gsLst>
                  <a:lin ang="5400000" scaled="0"/>
                  <a:tileRect/>
                </a:gradFill>
              </a:rPr>
              <a:t>An ecommerce business is </a:t>
            </a:r>
            <a:r>
              <a:rPr lang="en-US" sz="2100" b="1">
                <a:gradFill flip="none" rotWithShape="1">
                  <a:gsLst>
                    <a:gs pos="0">
                      <a:schemeClr val="tx1"/>
                    </a:gs>
                    <a:gs pos="100000">
                      <a:schemeClr val="tx1">
                        <a:lumMod val="75000"/>
                      </a:schemeClr>
                    </a:gs>
                  </a:gsLst>
                  <a:lin ang="5400000" scaled="0"/>
                  <a:tileRect/>
                </a:gradFill>
              </a:rPr>
              <a:t>any business that buys and sells goods or services over the internet</a:t>
            </a:r>
            <a:r>
              <a:rPr lang="en-US" sz="2100">
                <a:gradFill flip="none" rotWithShape="1">
                  <a:gsLst>
                    <a:gs pos="0">
                      <a:schemeClr val="tx1"/>
                    </a:gs>
                    <a:gs pos="100000">
                      <a:schemeClr val="tx1">
                        <a:lumMod val="75000"/>
                      </a:schemeClr>
                    </a:gs>
                  </a:gsLst>
                  <a:lin ang="5400000" scaled="0"/>
                  <a:tileRect/>
                </a:gradFill>
              </a:rPr>
              <a:t>.</a:t>
            </a:r>
          </a:p>
        </p:txBody>
      </p:sp>
      <p:sp>
        <p:nvSpPr>
          <p:cNvPr id="11" name="Rounded Rectangle 7">
            <a:extLst>
              <a:ext uri="{FF2B5EF4-FFF2-40B4-BE49-F238E27FC236}">
                <a16:creationId xmlns:a16="http://schemas.microsoft.com/office/drawing/2014/main" id="{152A00E3-10FF-4194-8AB1-E31E8B331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9132" y="847726"/>
            <a:ext cx="3416888" cy="5234441"/>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Female friends texting with cell phones in cafe">
            <a:extLst>
              <a:ext uri="{FF2B5EF4-FFF2-40B4-BE49-F238E27FC236}">
                <a16:creationId xmlns:a16="http://schemas.microsoft.com/office/drawing/2014/main" id="{BE9D7BD5-209C-F625-1780-1BF62BEB5381}"/>
              </a:ext>
            </a:extLst>
          </p:cNvPr>
          <p:cNvPicPr>
            <a:picLocks noChangeAspect="1"/>
          </p:cNvPicPr>
          <p:nvPr/>
        </p:nvPicPr>
        <p:blipFill rotWithShape="1">
          <a:blip r:embed="rId3"/>
          <a:srcRect r="12890"/>
          <a:stretch/>
        </p:blipFill>
        <p:spPr>
          <a:xfrm>
            <a:off x="7762240" y="1014354"/>
            <a:ext cx="3090672" cy="2368296"/>
          </a:xfrm>
          <a:custGeom>
            <a:avLst/>
            <a:gdLst/>
            <a:ahLst/>
            <a:cxnLst/>
            <a:rect l="l" t="t" r="r" b="b"/>
            <a:pathLst>
              <a:path w="3090672" h="2368296">
                <a:moveTo>
                  <a:pt x="75505" y="0"/>
                </a:moveTo>
                <a:lnTo>
                  <a:pt x="3015167" y="0"/>
                </a:lnTo>
                <a:cubicBezTo>
                  <a:pt x="3056867" y="0"/>
                  <a:pt x="3090672" y="33805"/>
                  <a:pt x="3090672" y="75505"/>
                </a:cubicBezTo>
                <a:lnTo>
                  <a:pt x="3090672" y="2368296"/>
                </a:lnTo>
                <a:lnTo>
                  <a:pt x="0" y="2368296"/>
                </a:lnTo>
                <a:lnTo>
                  <a:pt x="0" y="75505"/>
                </a:lnTo>
                <a:cubicBezTo>
                  <a:pt x="0" y="33805"/>
                  <a:pt x="33805" y="0"/>
                  <a:pt x="75505" y="0"/>
                </a:cubicBezTo>
                <a:close/>
              </a:path>
            </a:pathLst>
          </a:custGeom>
        </p:spPr>
      </p:pic>
      <p:pic>
        <p:nvPicPr>
          <p:cNvPr id="5" name="Picture 5" descr="Man in workshop writing and holding tablet">
            <a:extLst>
              <a:ext uri="{FF2B5EF4-FFF2-40B4-BE49-F238E27FC236}">
                <a16:creationId xmlns:a16="http://schemas.microsoft.com/office/drawing/2014/main" id="{F72E8D11-F6A9-688F-5268-44EE1AAFF494}"/>
              </a:ext>
            </a:extLst>
          </p:cNvPr>
          <p:cNvPicPr>
            <a:picLocks noGrp="1" noChangeAspect="1"/>
          </p:cNvPicPr>
          <p:nvPr>
            <p:ph type="pic" sz="quarter" idx="10"/>
          </p:nvPr>
        </p:nvPicPr>
        <p:blipFill rotWithShape="1">
          <a:blip r:embed="rId4"/>
          <a:srcRect l="8823" r="4066"/>
          <a:stretch/>
        </p:blipFill>
        <p:spPr>
          <a:xfrm>
            <a:off x="7762240" y="3547242"/>
            <a:ext cx="3090672" cy="2368296"/>
          </a:xfrm>
          <a:custGeom>
            <a:avLst/>
            <a:gdLst/>
            <a:ahLst/>
            <a:cxnLst/>
            <a:rect l="l" t="t" r="r" b="b"/>
            <a:pathLst>
              <a:path w="3090672" h="2368296">
                <a:moveTo>
                  <a:pt x="0" y="0"/>
                </a:moveTo>
                <a:lnTo>
                  <a:pt x="3090672" y="0"/>
                </a:lnTo>
                <a:lnTo>
                  <a:pt x="3090672" y="2292791"/>
                </a:lnTo>
                <a:cubicBezTo>
                  <a:pt x="3090672" y="2334491"/>
                  <a:pt x="3056867" y="2368296"/>
                  <a:pt x="3015167" y="2368296"/>
                </a:cubicBezTo>
                <a:lnTo>
                  <a:pt x="75505" y="2368296"/>
                </a:lnTo>
                <a:cubicBezTo>
                  <a:pt x="33805" y="2368296"/>
                  <a:pt x="0" y="2334491"/>
                  <a:pt x="0" y="2292791"/>
                </a:cubicBezTo>
                <a:close/>
              </a:path>
            </a:pathLst>
          </a:custGeom>
        </p:spPr>
      </p:pic>
    </p:spTree>
    <p:extLst>
      <p:ext uri="{BB962C8B-B14F-4D97-AF65-F5344CB8AC3E}">
        <p14:creationId xmlns:p14="http://schemas.microsoft.com/office/powerpoint/2010/main" val="20754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262C-64E1-5990-8E9F-242BF4BE6D17}"/>
              </a:ext>
            </a:extLst>
          </p:cNvPr>
          <p:cNvSpPr>
            <a:spLocks noGrp="1"/>
          </p:cNvSpPr>
          <p:nvPr>
            <p:ph type="ctrTitle"/>
          </p:nvPr>
        </p:nvSpPr>
        <p:spPr>
          <a:xfrm>
            <a:off x="7396456" y="638354"/>
            <a:ext cx="4496217" cy="5641303"/>
          </a:xfrm>
        </p:spPr>
        <p:txBody>
          <a:bodyPr vert="horz" lIns="91440" tIns="45720" rIns="91440" bIns="45720" rtlCol="0" anchor="b">
            <a:noAutofit/>
          </a:bodyPr>
          <a:lstStyle/>
          <a:p>
            <a:pPr algn="ctr">
              <a:lnSpc>
                <a:spcPct val="90000"/>
              </a:lnSpc>
            </a:pPr>
            <a:br>
              <a:rPr lang="en-US" sz="3600" b="1">
                <a:effectLst>
                  <a:glow rad="38100">
                    <a:schemeClr val="bg1">
                      <a:lumMod val="65000"/>
                      <a:lumOff val="35000"/>
                      <a:alpha val="50000"/>
                    </a:schemeClr>
                  </a:glow>
                  <a:outerShdw blurRad="28575" dist="31750" dir="13200000" algn="tl" rotWithShape="0">
                    <a:srgbClr val="000000">
                      <a:alpha val="25000"/>
                    </a:srgbClr>
                  </a:outerShdw>
                </a:effectLst>
              </a:rPr>
            </a:br>
            <a:r>
              <a:rPr lang="en-US" sz="3600" b="1">
                <a:solidFill>
                  <a:schemeClr val="bg1"/>
                </a:solidFill>
                <a:effectLst>
                  <a:glow rad="38100">
                    <a:schemeClr val="bg1">
                      <a:lumMod val="65000"/>
                      <a:lumOff val="35000"/>
                      <a:alpha val="50000"/>
                    </a:schemeClr>
                  </a:glow>
                  <a:outerShdw blurRad="28575" dist="31750" dir="13200000" algn="tl" rotWithShape="0">
                    <a:srgbClr val="000000">
                      <a:alpha val="25000"/>
                    </a:srgbClr>
                  </a:outerShdw>
                </a:effectLst>
              </a:rPr>
              <a:t>Here , we will discuss The most common eCommerce challenges faced and their solutions </a:t>
            </a:r>
            <a:r>
              <a:rPr lang="en-US" sz="3600" b="1" err="1">
                <a:solidFill>
                  <a:schemeClr val="bg1"/>
                </a:solidFill>
                <a:effectLst>
                  <a:glow rad="38100">
                    <a:schemeClr val="bg1">
                      <a:lumMod val="65000"/>
                      <a:lumOff val="35000"/>
                      <a:alpha val="50000"/>
                    </a:schemeClr>
                  </a:glow>
                  <a:outerShdw blurRad="28575" dist="31750" dir="13200000" algn="tl" rotWithShape="0">
                    <a:srgbClr val="000000">
                      <a:alpha val="25000"/>
                    </a:srgbClr>
                  </a:outerShdw>
                </a:effectLst>
              </a:rPr>
              <a:t>wHILE</a:t>
            </a:r>
            <a:r>
              <a:rPr lang="en-US" sz="3600" b="1">
                <a:solidFill>
                  <a:schemeClr val="bg1"/>
                </a:solidFill>
                <a:effectLst>
                  <a:glow rad="38100">
                    <a:schemeClr val="bg1">
                      <a:lumMod val="65000"/>
                      <a:lumOff val="35000"/>
                      <a:alpha val="50000"/>
                    </a:schemeClr>
                  </a:glow>
                  <a:outerShdw blurRad="28575" dist="31750" dir="13200000" algn="tl" rotWithShape="0">
                    <a:srgbClr val="000000">
                      <a:alpha val="25000"/>
                    </a:srgbClr>
                  </a:outerShdw>
                </a:effectLst>
              </a:rPr>
              <a:t> building a successful eCommerce platform</a:t>
            </a:r>
          </a:p>
        </p:txBody>
      </p:sp>
      <p:sp>
        <p:nvSpPr>
          <p:cNvPr id="3" name="Subtitle 2">
            <a:extLst>
              <a:ext uri="{FF2B5EF4-FFF2-40B4-BE49-F238E27FC236}">
                <a16:creationId xmlns:a16="http://schemas.microsoft.com/office/drawing/2014/main" id="{D16AA9A5-744C-1B67-29E8-8B45ED10B305}"/>
              </a:ext>
            </a:extLst>
          </p:cNvPr>
          <p:cNvSpPr>
            <a:spLocks noGrp="1"/>
          </p:cNvSpPr>
          <p:nvPr>
            <p:ph type="subTitle" idx="1"/>
          </p:nvPr>
        </p:nvSpPr>
        <p:spPr>
          <a:xfrm>
            <a:off x="6735098" y="5975787"/>
            <a:ext cx="1045650" cy="182789"/>
          </a:xfrm>
        </p:spPr>
        <p:txBody>
          <a:bodyPr vert="horz" lIns="91440" tIns="45720" rIns="91440" bIns="45720" rtlCol="0" anchor="t">
            <a:normAutofit fontScale="32500" lnSpcReduction="20000"/>
          </a:bodyPr>
          <a:lstStyle/>
          <a:p>
            <a:pPr algn="ctr"/>
            <a:endParaRPr lang="en-US" sz="2100">
              <a:gradFill flip="none" rotWithShape="1">
                <a:gsLst>
                  <a:gs pos="0">
                    <a:schemeClr val="tx1"/>
                  </a:gs>
                  <a:gs pos="100000">
                    <a:schemeClr val="tx1">
                      <a:lumMod val="75000"/>
                    </a:schemeClr>
                  </a:gs>
                </a:gsLst>
                <a:lin ang="5400000" scaled="0"/>
                <a:tileRect/>
              </a:gradFill>
            </a:endParaRPr>
          </a:p>
        </p:txBody>
      </p:sp>
      <p:pic>
        <p:nvPicPr>
          <p:cNvPr id="6" name="Picture 6" descr="Engineers with digital tablet and projected plans">
            <a:extLst>
              <a:ext uri="{FF2B5EF4-FFF2-40B4-BE49-F238E27FC236}">
                <a16:creationId xmlns:a16="http://schemas.microsoft.com/office/drawing/2014/main" id="{D8A07F58-5CD8-0BF0-D7DB-F26F2E5FBD66}"/>
              </a:ext>
            </a:extLst>
          </p:cNvPr>
          <p:cNvPicPr>
            <a:picLocks noChangeAspect="1"/>
          </p:cNvPicPr>
          <p:nvPr/>
        </p:nvPicPr>
        <p:blipFill rotWithShape="1">
          <a:blip r:embed="rId3"/>
          <a:srcRect l="31339" r="3457"/>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1480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2A5C887-B82B-48AB-A0A6-CDFDECA88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Blue abstract showing data flow">
            <a:extLst>
              <a:ext uri="{FF2B5EF4-FFF2-40B4-BE49-F238E27FC236}">
                <a16:creationId xmlns:a16="http://schemas.microsoft.com/office/drawing/2014/main" id="{9611B691-16BD-8F20-E068-ED85186261C4}"/>
              </a:ext>
            </a:extLst>
          </p:cNvPr>
          <p:cNvPicPr>
            <a:picLocks noChangeAspect="1"/>
          </p:cNvPicPr>
          <p:nvPr/>
        </p:nvPicPr>
        <p:blipFill rotWithShape="1">
          <a:blip r:embed="rId3">
            <a:alphaModFix amt="32000"/>
          </a:blip>
          <a:srcRect t="15730"/>
          <a:stretch/>
        </p:blipFill>
        <p:spPr>
          <a:xfrm>
            <a:off x="20" y="115029"/>
            <a:ext cx="12191980" cy="6857990"/>
          </a:xfrm>
          <a:prstGeom prst="rect">
            <a:avLst/>
          </a:prstGeom>
        </p:spPr>
      </p:pic>
      <p:sp>
        <p:nvSpPr>
          <p:cNvPr id="2" name="Title 1">
            <a:extLst>
              <a:ext uri="{FF2B5EF4-FFF2-40B4-BE49-F238E27FC236}">
                <a16:creationId xmlns:a16="http://schemas.microsoft.com/office/drawing/2014/main" id="{3F4C1D5F-E9BB-B418-7039-20A5A46FD6E0}"/>
              </a:ext>
            </a:extLst>
          </p:cNvPr>
          <p:cNvSpPr>
            <a:spLocks noGrp="1"/>
          </p:cNvSpPr>
          <p:nvPr>
            <p:ph type="ctrTitle"/>
          </p:nvPr>
        </p:nvSpPr>
        <p:spPr>
          <a:xfrm>
            <a:off x="870009" y="229500"/>
            <a:ext cx="6150510" cy="1863306"/>
          </a:xfrm>
        </p:spPr>
        <p:txBody>
          <a:bodyPr vert="horz" lIns="91440" tIns="45720" rIns="91440" bIns="45720" rtlCol="0" anchor="b">
            <a:normAutofit/>
          </a:bodyPr>
          <a:lstStyle/>
          <a:p>
            <a:pPr algn="ctr"/>
            <a:r>
              <a:rPr lang="en-US" sz="4800" b="1">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 DASHBOARD </a:t>
            </a:r>
            <a:endParaRPr lang="en-US" sz="4800" b="1">
              <a:gradFill flip="none" rotWithShape="1">
                <a:gsLst>
                  <a:gs pos="0">
                    <a:schemeClr val="tx1"/>
                  </a:gs>
                  <a:gs pos="100000">
                    <a:schemeClr val="tx1">
                      <a:lumMod val="65000"/>
                    </a:schemeClr>
                  </a:gs>
                </a:gsLst>
                <a:lin ang="5580000" scaled="0"/>
                <a:tileRect/>
              </a:gradFill>
              <a:effectLst>
                <a:glow rad="38100">
                  <a:prstClr val="black">
                    <a:lumMod val="65000"/>
                    <a:lumOff val="35000"/>
                    <a:alpha val="50000"/>
                  </a:prstClr>
                </a:glow>
                <a:outerShdw blurRad="28575" dist="31750" dir="13200000" algn="tl" rotWithShape="0">
                  <a:srgbClr val="000000">
                    <a:alpha val="25000"/>
                  </a:srgbClr>
                </a:outerShdw>
              </a:effectLst>
            </a:endParaRPr>
          </a:p>
        </p:txBody>
      </p:sp>
      <p:sp>
        <p:nvSpPr>
          <p:cNvPr id="3" name="Subtitle 2">
            <a:extLst>
              <a:ext uri="{FF2B5EF4-FFF2-40B4-BE49-F238E27FC236}">
                <a16:creationId xmlns:a16="http://schemas.microsoft.com/office/drawing/2014/main" id="{A32C2C87-FCE5-51E5-B659-B2C86B96DC0D}"/>
              </a:ext>
            </a:extLst>
          </p:cNvPr>
          <p:cNvSpPr>
            <a:spLocks noGrp="1"/>
          </p:cNvSpPr>
          <p:nvPr>
            <p:ph type="subTitle" idx="1"/>
          </p:nvPr>
        </p:nvSpPr>
        <p:spPr>
          <a:xfrm>
            <a:off x="711858" y="2945382"/>
            <a:ext cx="6553076" cy="2667000"/>
          </a:xfrm>
        </p:spPr>
        <p:txBody>
          <a:bodyPr vert="horz" lIns="91440" tIns="45720" rIns="91440" bIns="45720" rtlCol="0" anchor="t">
            <a:normAutofit/>
          </a:bodyPr>
          <a:lstStyle/>
          <a:p>
            <a:pPr algn="ctr"/>
            <a:r>
              <a:rPr lang="en-US" sz="21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dashboard is </a:t>
            </a:r>
            <a:r>
              <a:rPr lang="en-US" sz="21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visual display of all of your data</a:t>
            </a:r>
            <a:r>
              <a:rPr lang="en-US" sz="21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p>
          <a:p>
            <a:pPr algn="ctr"/>
            <a:endParaRPr lang="en-US" sz="2100">
              <a:effectLst>
                <a:glow rad="38100">
                  <a:prstClr val="black">
                    <a:lumMod val="50000"/>
                    <a:lumOff val="50000"/>
                    <a:alpha val="20000"/>
                  </a:prstClr>
                </a:glow>
                <a:outerShdw blurRad="44450" dist="12700" dir="13860000" algn="tl" rotWithShape="0">
                  <a:srgbClr val="000000">
                    <a:alpha val="20000"/>
                  </a:srgbClr>
                </a:outerShdw>
              </a:effectLst>
            </a:endParaRPr>
          </a:p>
          <a:p>
            <a:pPr algn="ctr"/>
            <a:r>
              <a:rPr lang="en-US" sz="21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data dashboard is </a:t>
            </a:r>
            <a:r>
              <a:rPr lang="en-US" sz="21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an analytics tool that helps capture, track, and consume data in a way that is meaningful to your business</a:t>
            </a:r>
            <a:endParaRPr lang="en-US"/>
          </a:p>
        </p:txBody>
      </p:sp>
      <p:sp>
        <p:nvSpPr>
          <p:cNvPr id="17" name="Rounded Rectangle 7">
            <a:extLst>
              <a:ext uri="{FF2B5EF4-FFF2-40B4-BE49-F238E27FC236}">
                <a16:creationId xmlns:a16="http://schemas.microsoft.com/office/drawing/2014/main" id="{152A00E3-10FF-4194-8AB1-E31E8B331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9132" y="847726"/>
            <a:ext cx="3416888" cy="5234441"/>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Numbers on a digital display">
            <a:extLst>
              <a:ext uri="{FF2B5EF4-FFF2-40B4-BE49-F238E27FC236}">
                <a16:creationId xmlns:a16="http://schemas.microsoft.com/office/drawing/2014/main" id="{7501A7F9-CF00-2560-0BD1-28768C57A5D4}"/>
              </a:ext>
            </a:extLst>
          </p:cNvPr>
          <p:cNvPicPr>
            <a:picLocks noGrp="1" noChangeAspect="1"/>
          </p:cNvPicPr>
          <p:nvPr>
            <p:ph type="pic" sz="quarter" idx="10"/>
          </p:nvPr>
        </p:nvPicPr>
        <p:blipFill rotWithShape="1">
          <a:blip r:embed="rId4"/>
          <a:srcRect r="12890"/>
          <a:stretch/>
        </p:blipFill>
        <p:spPr>
          <a:xfrm>
            <a:off x="7762240" y="1014354"/>
            <a:ext cx="3090672" cy="2368296"/>
          </a:xfrm>
          <a:custGeom>
            <a:avLst/>
            <a:gdLst/>
            <a:ahLst/>
            <a:cxnLst/>
            <a:rect l="l" t="t" r="r" b="b"/>
            <a:pathLst>
              <a:path w="3090672" h="2368296">
                <a:moveTo>
                  <a:pt x="75505" y="0"/>
                </a:moveTo>
                <a:lnTo>
                  <a:pt x="3015167" y="0"/>
                </a:lnTo>
                <a:cubicBezTo>
                  <a:pt x="3056867" y="0"/>
                  <a:pt x="3090672" y="33805"/>
                  <a:pt x="3090672" y="75505"/>
                </a:cubicBezTo>
                <a:lnTo>
                  <a:pt x="3090672" y="2368296"/>
                </a:lnTo>
                <a:lnTo>
                  <a:pt x="0" y="2368296"/>
                </a:lnTo>
                <a:lnTo>
                  <a:pt x="0" y="75505"/>
                </a:lnTo>
                <a:cubicBezTo>
                  <a:pt x="0" y="33805"/>
                  <a:pt x="33805" y="0"/>
                  <a:pt x="75505" y="0"/>
                </a:cubicBezTo>
                <a:close/>
              </a:path>
            </a:pathLst>
          </a:custGeom>
        </p:spPr>
      </p:pic>
      <p:pic>
        <p:nvPicPr>
          <p:cNvPr id="9" name="Picture 9" descr="CPU with binary numbers and blueprint">
            <a:extLst>
              <a:ext uri="{FF2B5EF4-FFF2-40B4-BE49-F238E27FC236}">
                <a16:creationId xmlns:a16="http://schemas.microsoft.com/office/drawing/2014/main" id="{E9A37990-7B68-4E21-ACA5-37959BA68865}"/>
              </a:ext>
            </a:extLst>
          </p:cNvPr>
          <p:cNvPicPr>
            <a:picLocks noChangeAspect="1"/>
          </p:cNvPicPr>
          <p:nvPr/>
        </p:nvPicPr>
        <p:blipFill rotWithShape="1">
          <a:blip r:embed="rId5"/>
          <a:srcRect l="15765" r="10829" b="2"/>
          <a:stretch/>
        </p:blipFill>
        <p:spPr>
          <a:xfrm>
            <a:off x="7762240" y="3547242"/>
            <a:ext cx="3090672" cy="2368296"/>
          </a:xfrm>
          <a:custGeom>
            <a:avLst/>
            <a:gdLst/>
            <a:ahLst/>
            <a:cxnLst/>
            <a:rect l="l" t="t" r="r" b="b"/>
            <a:pathLst>
              <a:path w="3090672" h="2368296">
                <a:moveTo>
                  <a:pt x="0" y="0"/>
                </a:moveTo>
                <a:lnTo>
                  <a:pt x="3090672" y="0"/>
                </a:lnTo>
                <a:lnTo>
                  <a:pt x="3090672" y="2292791"/>
                </a:lnTo>
                <a:cubicBezTo>
                  <a:pt x="3090672" y="2334491"/>
                  <a:pt x="3056867" y="2368296"/>
                  <a:pt x="3015167" y="2368296"/>
                </a:cubicBezTo>
                <a:lnTo>
                  <a:pt x="75505" y="2368296"/>
                </a:lnTo>
                <a:cubicBezTo>
                  <a:pt x="33805" y="2368296"/>
                  <a:pt x="0" y="2334491"/>
                  <a:pt x="0" y="2292791"/>
                </a:cubicBezTo>
                <a:close/>
              </a:path>
            </a:pathLst>
          </a:custGeom>
        </p:spPr>
      </p:pic>
    </p:spTree>
    <p:extLst>
      <p:ext uri="{BB962C8B-B14F-4D97-AF65-F5344CB8AC3E}">
        <p14:creationId xmlns:p14="http://schemas.microsoft.com/office/powerpoint/2010/main" val="72088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6" descr="Chart&#10;&#10;Description automatically generated">
            <a:extLst>
              <a:ext uri="{FF2B5EF4-FFF2-40B4-BE49-F238E27FC236}">
                <a16:creationId xmlns:a16="http://schemas.microsoft.com/office/drawing/2014/main" id="{AB144997-8689-9233-276B-F96EB69597CE}"/>
              </a:ext>
            </a:extLst>
          </p:cNvPr>
          <p:cNvPicPr>
            <a:picLocks noChangeAspect="1"/>
          </p:cNvPicPr>
          <p:nvPr/>
        </p:nvPicPr>
        <p:blipFill>
          <a:blip r:embed="rId2"/>
          <a:stretch>
            <a:fillRect/>
          </a:stretch>
        </p:blipFill>
        <p:spPr>
          <a:xfrm>
            <a:off x="-5749" y="10338"/>
            <a:ext cx="12261008" cy="6851701"/>
          </a:xfrm>
          <a:prstGeom prst="rect">
            <a:avLst/>
          </a:prstGeom>
        </p:spPr>
      </p:pic>
    </p:spTree>
    <p:extLst>
      <p:ext uri="{BB962C8B-B14F-4D97-AF65-F5344CB8AC3E}">
        <p14:creationId xmlns:p14="http://schemas.microsoft.com/office/powerpoint/2010/main" val="18349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27E7-08DD-401E-FD7C-DCAA1785E94E}"/>
              </a:ext>
            </a:extLst>
          </p:cNvPr>
          <p:cNvSpPr>
            <a:spLocks noGrp="1"/>
          </p:cNvSpPr>
          <p:nvPr>
            <p:ph type="title"/>
          </p:nvPr>
        </p:nvSpPr>
        <p:spPr>
          <a:xfrm>
            <a:off x="-693139" y="-1315785"/>
            <a:ext cx="10559655" cy="2360763"/>
          </a:xfrm>
        </p:spPr>
        <p:txBody>
          <a:bodyPr vert="horz" lIns="91440" tIns="45720" rIns="91440" bIns="45720" rtlCol="0" anchor="b">
            <a:normAutofit/>
          </a:bodyPr>
          <a:lstStyle/>
          <a:p>
            <a:pPr algn="ctr"/>
            <a:r>
              <a:rPr lang="en-US" sz="2800" dirty="0">
                <a:effectLst>
                  <a:glow rad="38100">
                    <a:prstClr val="black">
                      <a:lumMod val="65000"/>
                      <a:lumOff val="35000"/>
                      <a:alpha val="50000"/>
                    </a:prstClr>
                  </a:glow>
                  <a:outerShdw blurRad="28575" dist="31750" dir="13200000" algn="tl" rotWithShape="0">
                    <a:srgbClr val="000000">
                      <a:alpha val="25000"/>
                    </a:srgbClr>
                  </a:outerShdw>
                </a:effectLst>
              </a:rPr>
              <a:t>Different types of customers</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Picture 4" descr="Shape&#10;&#10;Description automatically generated">
            <a:extLst>
              <a:ext uri="{FF2B5EF4-FFF2-40B4-BE49-F238E27FC236}">
                <a16:creationId xmlns:a16="http://schemas.microsoft.com/office/drawing/2014/main" id="{BFEA8DB5-0291-4EC6-74BB-BBF9B70A58B6}"/>
              </a:ext>
            </a:extLst>
          </p:cNvPr>
          <p:cNvPicPr>
            <a:picLocks noChangeAspect="1"/>
          </p:cNvPicPr>
          <p:nvPr/>
        </p:nvPicPr>
        <p:blipFill rotWithShape="1">
          <a:blip r:embed="rId3"/>
          <a:srcRect t="949" b="6803"/>
          <a:stretch/>
        </p:blipFill>
        <p:spPr>
          <a:xfrm>
            <a:off x="388208" y="1380237"/>
            <a:ext cx="11386847" cy="5007060"/>
          </a:xfrm>
          <a:prstGeom prst="rect">
            <a:avLst/>
          </a:prstGeom>
        </p:spPr>
      </p:pic>
    </p:spTree>
    <p:extLst>
      <p:ext uri="{BB962C8B-B14F-4D97-AF65-F5344CB8AC3E}">
        <p14:creationId xmlns:p14="http://schemas.microsoft.com/office/powerpoint/2010/main" val="26995632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32</Slides>
  <Notes>1</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Mesh</vt:lpstr>
      <vt:lpstr>    CAPSTONE PROJECT 1              COHORT 3                GROUP C </vt:lpstr>
      <vt:lpstr>E-COMMERCE BUSINESS</vt:lpstr>
      <vt:lpstr>.</vt:lpstr>
      <vt:lpstr>Northwind database Schema:</vt:lpstr>
      <vt:lpstr>What is an ecommerce store?</vt:lpstr>
      <vt:lpstr> Here , we will discuss The most common eCommerce challenges faced and their solutions wHILE building a successful eCommerce platform</vt:lpstr>
      <vt:lpstr> DASHBOARD </vt:lpstr>
      <vt:lpstr>PowerPoint Presentation</vt:lpstr>
      <vt:lpstr>Different types of customers</vt:lpstr>
      <vt:lpstr>Customer Retention:  Customer retention is the practice of increasing a business's repeat customer rate and extracting additional value from those customers.   Customer retention is associated with a customer making repeat purchases, being satisfied with a company's services, and not defecting to that company's competitor </vt:lpstr>
      <vt:lpstr>WHAT IS AN AVERAGE MONEY SPENT BY OUR CUSTOMERS ?</vt:lpstr>
      <vt:lpstr>Average money spent by our customer:</vt:lpstr>
      <vt:lpstr>What are the Most sold out products ?</vt:lpstr>
      <vt:lpstr>Our most sold out products</vt:lpstr>
      <vt:lpstr> Customer loyalty:</vt:lpstr>
      <vt:lpstr>Average number of days v/s orders:</vt:lpstr>
      <vt:lpstr>AVERAGE NUMBER OF ORDERS:</vt:lpstr>
      <vt:lpstr>WHAT IS TOP 5 FAMOUS PRODUCTS?</vt:lpstr>
      <vt:lpstr>Famous products with respect to number of orders</vt:lpstr>
      <vt:lpstr>What Is Recency, Frequency, Monetary Value (RFM)?  Recency, frequency, monetary value is a marketing analysis tool used to identify a company's or an organization's best customers by measuring and analyzing spending habits. </vt:lpstr>
      <vt:lpstr>Recency: How recently a customer has made a purchase Frequency: How often a customer makes a purchase Monetary Value: How much money a customer spends on purchases</vt:lpstr>
      <vt:lpstr>PowerPoint Presentation</vt:lpstr>
      <vt:lpstr>WHO IS YOUR TOP 5 CUSTOMERS ?</vt:lpstr>
      <vt:lpstr>PowerPoint Presentation</vt:lpstr>
      <vt:lpstr>WHICH DAYS ARE THE MOST PRODUCTIVE ONES ?</vt:lpstr>
      <vt:lpstr>Order placed with respect to DAYs:</vt:lpstr>
      <vt:lpstr>WHICH CITY HAS HIGHEST NUMBER OF ORDERS?</vt:lpstr>
      <vt:lpstr>Number of orders by city</vt:lpstr>
      <vt:lpstr>WHAT IS THE TRENDLINE FOR ORDERS?</vt:lpstr>
      <vt:lpstr>TRENDLINE FOR NUMBER OF ORDERS:</vt:lpstr>
      <vt:lpstr>QUERIES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
  <cp:revision>109</cp:revision>
  <dcterms:created xsi:type="dcterms:W3CDTF">2022-06-02T18:23:54Z</dcterms:created>
  <dcterms:modified xsi:type="dcterms:W3CDTF">2022-06-03T21:33:09Z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